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304" r:id="rId4"/>
    <p:sldId id="305" r:id="rId5"/>
    <p:sldId id="307" r:id="rId6"/>
    <p:sldId id="308" r:id="rId7"/>
    <p:sldId id="309" r:id="rId8"/>
    <p:sldId id="329" r:id="rId9"/>
    <p:sldId id="290" r:id="rId10"/>
    <p:sldId id="331" r:id="rId11"/>
    <p:sldId id="311" r:id="rId12"/>
    <p:sldId id="312" r:id="rId13"/>
    <p:sldId id="313" r:id="rId14"/>
    <p:sldId id="314" r:id="rId15"/>
    <p:sldId id="315" r:id="rId16"/>
    <p:sldId id="330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289" r:id="rId28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9900"/>
    <a:srgbClr val="003366"/>
    <a:srgbClr val="336600"/>
    <a:srgbClr val="336699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721" autoAdjust="0"/>
  </p:normalViewPr>
  <p:slideViewPr>
    <p:cSldViewPr>
      <p:cViewPr varScale="1">
        <p:scale>
          <a:sx n="19" d="100"/>
          <a:sy n="19" d="100"/>
        </p:scale>
        <p:origin x="-114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71797-AF9E-49EE-A038-AD884EFF47A2}" type="slidenum">
              <a:rPr lang="en-US"/>
              <a:pPr/>
              <a:t>14</a:t>
            </a:fld>
            <a:endParaRPr lang="en-US"/>
          </a:p>
        </p:txBody>
      </p:sp>
      <p:sp>
        <p:nvSpPr>
          <p:cNvPr id="203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04DEE-1B00-4507-A86F-683452249FD8}" type="slidenum">
              <a:rPr lang="en-US"/>
              <a:pPr/>
              <a:t>15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6AE9B-6FC7-4527-8204-EF4F0E21BB29}" type="slidenum">
              <a:rPr lang="en-US"/>
              <a:pPr/>
              <a:t>17</a:t>
            </a:fld>
            <a:endParaRPr lang="en-US"/>
          </a:p>
        </p:txBody>
      </p:sp>
      <p:sp>
        <p:nvSpPr>
          <p:cNvPr id="203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D09AC-0E12-4DF7-BEE2-3AE24383E156}" type="slidenum">
              <a:rPr lang="en-US"/>
              <a:pPr/>
              <a:t>18</a:t>
            </a:fld>
            <a:endParaRPr lang="en-US"/>
          </a:p>
        </p:txBody>
      </p:sp>
      <p:sp>
        <p:nvSpPr>
          <p:cNvPr id="206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38-2C2B-479C-9518-49A044FCA033}" type="slidenum">
              <a:rPr lang="en-US"/>
              <a:pPr/>
              <a:t>19</a:t>
            </a:fld>
            <a:endParaRPr lang="en-US"/>
          </a:p>
        </p:txBody>
      </p:sp>
      <p:sp>
        <p:nvSpPr>
          <p:cNvPr id="204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4EC58-29D2-421A-9D8A-ADC146A08969}" type="slidenum">
              <a:rPr lang="en-US"/>
              <a:pPr/>
              <a:t>20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592FE-B89C-4533-B4D1-0D68CA833A45}" type="slidenum">
              <a:rPr lang="en-US"/>
              <a:pPr/>
              <a:t>21</a:t>
            </a:fld>
            <a:endParaRPr lang="en-US"/>
          </a:p>
        </p:txBody>
      </p:sp>
      <p:sp>
        <p:nvSpPr>
          <p:cNvPr id="206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F4C77-A97A-4579-BBF0-70C45A7E2B84}" type="slidenum">
              <a:rPr lang="en-US"/>
              <a:pPr/>
              <a:t>22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29CBB-7726-4646-8D5D-B6A5EB6645B9}" type="slidenum">
              <a:rPr lang="en-US"/>
              <a:pPr/>
              <a:t>23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966A9-0BF9-450F-B1F4-F26D1386438F}" type="slidenum">
              <a:rPr lang="en-US"/>
              <a:pPr/>
              <a:t>24</a:t>
            </a:fld>
            <a:endParaRPr lang="en-US"/>
          </a:p>
        </p:txBody>
      </p:sp>
      <p:sp>
        <p:nvSpPr>
          <p:cNvPr id="206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C9751-C3DF-4E1E-9ECB-5BA8D8F19B62}" type="slidenum">
              <a:rPr lang="en-US"/>
              <a:pPr/>
              <a:t>4</a:t>
            </a:fld>
            <a:endParaRPr lang="en-US"/>
          </a:p>
        </p:txBody>
      </p:sp>
      <p:sp>
        <p:nvSpPr>
          <p:cNvPr id="202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7EBBD-6236-47E8-8DB9-684E0290203E}" type="slidenum">
              <a:rPr lang="en-US"/>
              <a:pPr/>
              <a:t>25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F40A6-EAAB-4E5A-98E5-3C59EDAA970A}" type="slidenum">
              <a:rPr lang="en-US"/>
              <a:pPr/>
              <a:t>26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82C69-56D7-4282-A0AF-0C0F5543E9A2}" type="slidenum">
              <a:rPr lang="en-US"/>
              <a:pPr/>
              <a:t>5</a:t>
            </a:fld>
            <a:endParaRPr lang="en-US"/>
          </a:p>
        </p:txBody>
      </p:sp>
      <p:sp>
        <p:nvSpPr>
          <p:cNvPr id="201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3BFEA-8D22-4C2D-9EED-710AE31F7753}" type="slidenum">
              <a:rPr lang="en-US"/>
              <a:pPr/>
              <a:t>6</a:t>
            </a:fld>
            <a:endParaRPr lang="en-US"/>
          </a:p>
        </p:txBody>
      </p:sp>
      <p:sp>
        <p:nvSpPr>
          <p:cNvPr id="202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61ABB-0BB1-48B7-9E48-9660E2357054}" type="slidenum">
              <a:rPr lang="en-US"/>
              <a:pPr/>
              <a:t>7</a:t>
            </a:fld>
            <a:endParaRPr lang="en-US"/>
          </a:p>
        </p:txBody>
      </p:sp>
      <p:sp>
        <p:nvSpPr>
          <p:cNvPr id="201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D981F-B023-48EF-9FEB-9A878A0D7E24}" type="slidenum">
              <a:rPr lang="en-US"/>
              <a:pPr/>
              <a:t>10</a:t>
            </a:fld>
            <a:endParaRPr lang="en-US"/>
          </a:p>
        </p:txBody>
      </p:sp>
      <p:sp>
        <p:nvSpPr>
          <p:cNvPr id="202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A5862-EF88-4B94-944A-A08986A19CC7}" type="slidenum">
              <a:rPr lang="en-US"/>
              <a:pPr/>
              <a:t>11</a:t>
            </a:fld>
            <a:endParaRPr lang="en-US"/>
          </a:p>
        </p:txBody>
      </p:sp>
      <p:sp>
        <p:nvSpPr>
          <p:cNvPr id="202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DF534-B72E-48CC-A946-89F11B157F2E}" type="slidenum">
              <a:rPr lang="en-US"/>
              <a:pPr/>
              <a:t>12</a:t>
            </a:fld>
            <a:endParaRPr lang="en-US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51BC0-5F26-48FD-A1DD-FD580CBFD4D1}" type="slidenum">
              <a:rPr lang="en-US"/>
              <a:pPr/>
              <a:t>13</a:t>
            </a:fld>
            <a:endParaRPr lang="en-US"/>
          </a:p>
        </p:txBody>
      </p:sp>
      <p:sp>
        <p:nvSpPr>
          <p:cNvPr id="203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337561"/>
            <a:ext cx="4206875" cy="2163763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13" y="362694"/>
            <a:ext cx="8197782" cy="578882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kumimoji="0" lang="en-US" sz="28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791799"/>
      </p:ext>
    </p:extLst>
  </p:cSld>
  <p:clrMapOvr>
    <a:masterClrMapping/>
  </p:clrMapOvr>
  <p:transition spd="slow"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spd="slow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1–</a:t>
            </a:r>
            <a:fld id="{FD16059C-4488-4792-9D47-492174A856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1201723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45" y="390525"/>
            <a:ext cx="8254319" cy="661061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buClr>
                <a:srgbClr val="003366"/>
              </a:buClr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194417353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91" r:id="rId4"/>
    <p:sldLayoutId id="2147483979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92" r:id="rId11"/>
    <p:sldLayoutId id="2147483982" r:id="rId12"/>
    <p:sldLayoutId id="2147483986" r:id="rId13"/>
    <p:sldLayoutId id="2147483987" r:id="rId14"/>
    <p:sldLayoutId id="2147483988" r:id="rId15"/>
    <p:sldLayoutId id="2147483989" r:id="rId16"/>
    <p:sldLayoutId id="2147483990" r:id="rId17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People Become Entrepreneurs</a:t>
            </a:r>
            <a:endParaRPr lang="en-US"/>
          </a:p>
        </p:txBody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6526503" cy="5303838"/>
          </a:xfrm>
        </p:spPr>
        <p:txBody>
          <a:bodyPr/>
          <a:lstStyle/>
          <a:p>
            <a:r>
              <a:rPr lang="en-US" dirty="0" smtClean="0"/>
              <a:t>Reluctant Entrepreneur</a:t>
            </a:r>
          </a:p>
          <a:p>
            <a:pPr lvl="1"/>
            <a:r>
              <a:rPr lang="en-US" dirty="0" smtClean="0"/>
              <a:t>A person who becomes an entrepreneur as a result of some severe hardship.</a:t>
            </a:r>
          </a:p>
          <a:p>
            <a:r>
              <a:rPr lang="en-US" dirty="0" smtClean="0"/>
              <a:t>Refugee</a:t>
            </a:r>
          </a:p>
          <a:p>
            <a:pPr lvl="1"/>
            <a:r>
              <a:rPr lang="en-US" dirty="0" smtClean="0"/>
              <a:t>A person who becomes an entrepreneur to escape an undesirable situation.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121BA0D3-4776-4F5E-B209-5CCE59A131C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27524" name="Picture 4" descr="bd0498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4069073"/>
            <a:ext cx="3292475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290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5419710" cy="1077218"/>
          </a:xfrm>
        </p:spPr>
        <p:txBody>
          <a:bodyPr/>
          <a:lstStyle/>
          <a:p>
            <a:r>
              <a:rPr lang="en-US" dirty="0" smtClean="0"/>
              <a:t>Is Owning a Small Business a Good Fit </a:t>
            </a:r>
            <a:r>
              <a:rPr lang="en-US" dirty="0"/>
              <a:t>for </a:t>
            </a: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202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Am </a:t>
            </a:r>
            <a:r>
              <a:rPr lang="en-US" dirty="0"/>
              <a:t>I passionate about my product or service?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my tolerance for risk?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Am </a:t>
            </a:r>
            <a:r>
              <a:rPr lang="en-US" dirty="0"/>
              <a:t>I effective in making decisions?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Am </a:t>
            </a:r>
            <a:r>
              <a:rPr lang="en-US" dirty="0"/>
              <a:t>I willing to take on numerous responsibilities?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/>
              <a:t>I be able to avoid burnout</a:t>
            </a:r>
            <a:r>
              <a:rPr lang="en-US" dirty="0" smtClean="0"/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B27F96B1-6521-4190-A8FA-1265FC8ECFA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50" name="Picture 2" descr="C:\Users\Charlie\AppData\Local\Microsoft\Windows\Temporary Internet Files\Content.IE5\F06SXORM\MC9003553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06" y="3438986"/>
            <a:ext cx="2156149" cy="24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34395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Many Varieties of Entrepreneurship</a:t>
            </a:r>
            <a:endParaRPr lang="en-US"/>
          </a:p>
        </p:txBody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Founder (“Pure” Entrepreneur)</a:t>
            </a:r>
          </a:p>
          <a:p>
            <a:pPr lvl="1"/>
            <a:r>
              <a:rPr lang="en-US" dirty="0" smtClean="0"/>
              <a:t>A person who brings a new firm into existence</a:t>
            </a:r>
          </a:p>
          <a:p>
            <a:r>
              <a:rPr lang="en-US" dirty="0" smtClean="0"/>
              <a:t>“Second Stage” Entrepreneur</a:t>
            </a:r>
          </a:p>
          <a:p>
            <a:pPr lvl="1"/>
            <a:r>
              <a:rPr lang="en-US" dirty="0" smtClean="0"/>
              <a:t>An administrative entrepreneur who overseas the operations of a ongoing business</a:t>
            </a:r>
          </a:p>
          <a:p>
            <a:r>
              <a:rPr lang="en-US" dirty="0" smtClean="0"/>
              <a:t>Franchisee</a:t>
            </a:r>
          </a:p>
          <a:p>
            <a:pPr lvl="1"/>
            <a:r>
              <a:rPr lang="en-US" dirty="0" smtClean="0"/>
              <a:t>An entrepreneur whose power is limited by the contractual relationship with a franchising organization</a:t>
            </a:r>
          </a:p>
          <a:p>
            <a:r>
              <a:rPr lang="en-US" dirty="0" smtClean="0"/>
              <a:t>Entrepreneurial Team</a:t>
            </a:r>
          </a:p>
          <a:p>
            <a:pPr lvl="1"/>
            <a:r>
              <a:rPr lang="en-US" dirty="0" smtClean="0"/>
              <a:t>Two or more people working together as entrepreneurs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D126D9EB-651C-4E37-BCF7-F19B8333108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2500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Small Business Growth Potential and Profits</a:t>
            </a:r>
            <a:endParaRPr lang="en-US"/>
          </a:p>
        </p:txBody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High-Potential Venture (Gazelle)</a:t>
            </a:r>
          </a:p>
          <a:p>
            <a:pPr lvl="1"/>
            <a:r>
              <a:rPr lang="en-US" smtClean="0"/>
              <a:t>Has great prospects for growth</a:t>
            </a:r>
          </a:p>
          <a:p>
            <a:r>
              <a:rPr lang="en-US" smtClean="0"/>
              <a:t>Attractive Small Firm</a:t>
            </a:r>
          </a:p>
          <a:p>
            <a:pPr lvl="1"/>
            <a:r>
              <a:rPr lang="en-US" smtClean="0"/>
              <a:t>Provides substantial profits </a:t>
            </a:r>
            <a:br>
              <a:rPr lang="en-US" smtClean="0"/>
            </a:br>
            <a:r>
              <a:rPr lang="en-US" smtClean="0"/>
              <a:t>to its owner</a:t>
            </a:r>
          </a:p>
          <a:p>
            <a:r>
              <a:rPr lang="en-US" smtClean="0"/>
              <a:t>Microbusiness</a:t>
            </a:r>
          </a:p>
          <a:p>
            <a:pPr lvl="1"/>
            <a:r>
              <a:rPr lang="en-US" smtClean="0"/>
              <a:t>Provides minimal profits </a:t>
            </a:r>
            <a:br>
              <a:rPr lang="en-US" smtClean="0"/>
            </a:br>
            <a:r>
              <a:rPr lang="en-US" smtClean="0"/>
              <a:t>to its owner</a:t>
            </a:r>
          </a:p>
          <a:p>
            <a:r>
              <a:rPr lang="en-US" smtClean="0"/>
              <a:t>Lifestyle Business</a:t>
            </a:r>
          </a:p>
          <a:p>
            <a:pPr lvl="1"/>
            <a:r>
              <a:rPr lang="en-US" smtClean="0"/>
              <a:t>Permits the owner to follow </a:t>
            </a:r>
            <a:br>
              <a:rPr lang="en-US" smtClean="0"/>
            </a:br>
            <a:r>
              <a:rPr lang="en-US" smtClean="0"/>
              <a:t>a desired pattern of living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9EF0C067-B2FA-427C-BE47-C161B74B981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1620" name="Picture 4" descr="j01590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5" y="2514610"/>
            <a:ext cx="3475037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16078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Artisan Entrepreneurs</a:t>
            </a:r>
            <a:endParaRPr lang="en-US"/>
          </a:p>
        </p:txBody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Artisan Entrepreneur</a:t>
            </a:r>
          </a:p>
          <a:p>
            <a:pPr lvl="1"/>
            <a:r>
              <a:rPr lang="en-US" smtClean="0"/>
              <a:t>A person with primarily technical skills and little business knowledge who starts a business</a:t>
            </a:r>
          </a:p>
          <a:p>
            <a:r>
              <a:rPr lang="en-US" smtClean="0"/>
              <a:t>Characteristics:</a:t>
            </a:r>
          </a:p>
          <a:p>
            <a:pPr lvl="1"/>
            <a:r>
              <a:rPr lang="en-US" smtClean="0"/>
              <a:t>Take a paternalistic approach</a:t>
            </a:r>
          </a:p>
          <a:p>
            <a:pPr lvl="1"/>
            <a:r>
              <a:rPr lang="en-US" smtClean="0"/>
              <a:t>Are reluctant to delegate</a:t>
            </a:r>
          </a:p>
          <a:p>
            <a:pPr lvl="1"/>
            <a:r>
              <a:rPr lang="en-US" smtClean="0"/>
              <a:t>Use few sources of capital</a:t>
            </a:r>
          </a:p>
          <a:p>
            <a:pPr lvl="1"/>
            <a:r>
              <a:rPr lang="en-US" smtClean="0"/>
              <a:t>Have a traditional marketing strategy</a:t>
            </a:r>
          </a:p>
          <a:p>
            <a:pPr lvl="1"/>
            <a:r>
              <a:rPr lang="en-US" smtClean="0"/>
              <a:t>Focus on personal sales effort</a:t>
            </a:r>
          </a:p>
          <a:p>
            <a:pPr lvl="1"/>
            <a:r>
              <a:rPr lang="en-US" smtClean="0"/>
              <a:t>Have a short planning horizon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2BE77779-AB9E-4059-9947-5D0D8318149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6035630" y="3357853"/>
            <a:ext cx="2651125" cy="2540000"/>
            <a:chOff x="3571" y="1987"/>
            <a:chExt cx="1670" cy="160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71" y="1987"/>
              <a:ext cx="1670" cy="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614" y="2812"/>
              <a:ext cx="289" cy="774"/>
            </a:xfrm>
            <a:custGeom>
              <a:avLst/>
              <a:gdLst>
                <a:gd name="T0" fmla="*/ 485 w 577"/>
                <a:gd name="T1" fmla="*/ 0 h 1549"/>
                <a:gd name="T2" fmla="*/ 0 w 577"/>
                <a:gd name="T3" fmla="*/ 1541 h 1549"/>
                <a:gd name="T4" fmla="*/ 129 w 577"/>
                <a:gd name="T5" fmla="*/ 1549 h 1549"/>
                <a:gd name="T6" fmla="*/ 577 w 577"/>
                <a:gd name="T7" fmla="*/ 106 h 1549"/>
                <a:gd name="T8" fmla="*/ 485 w 577"/>
                <a:gd name="T9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1549">
                  <a:moveTo>
                    <a:pt x="485" y="0"/>
                  </a:moveTo>
                  <a:lnTo>
                    <a:pt x="0" y="1541"/>
                  </a:lnTo>
                  <a:lnTo>
                    <a:pt x="129" y="1549"/>
                  </a:lnTo>
                  <a:lnTo>
                    <a:pt x="577" y="106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777" y="1987"/>
              <a:ext cx="309" cy="775"/>
            </a:xfrm>
            <a:custGeom>
              <a:avLst/>
              <a:gdLst>
                <a:gd name="T0" fmla="*/ 142 w 619"/>
                <a:gd name="T1" fmla="*/ 18 h 1549"/>
                <a:gd name="T2" fmla="*/ 619 w 619"/>
                <a:gd name="T3" fmla="*/ 1549 h 1549"/>
                <a:gd name="T4" fmla="*/ 478 w 619"/>
                <a:gd name="T5" fmla="*/ 1549 h 1549"/>
                <a:gd name="T6" fmla="*/ 0 w 619"/>
                <a:gd name="T7" fmla="*/ 0 h 1549"/>
                <a:gd name="T8" fmla="*/ 142 w 619"/>
                <a:gd name="T9" fmla="*/ 18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1549">
                  <a:moveTo>
                    <a:pt x="142" y="18"/>
                  </a:moveTo>
                  <a:lnTo>
                    <a:pt x="619" y="1549"/>
                  </a:lnTo>
                  <a:lnTo>
                    <a:pt x="478" y="1549"/>
                  </a:lnTo>
                  <a:lnTo>
                    <a:pt x="0" y="0"/>
                  </a:lnTo>
                  <a:lnTo>
                    <a:pt x="142" y="18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3727" y="2167"/>
              <a:ext cx="442" cy="1420"/>
            </a:xfrm>
            <a:custGeom>
              <a:avLst/>
              <a:gdLst>
                <a:gd name="T0" fmla="*/ 118 w 884"/>
                <a:gd name="T1" fmla="*/ 0 h 2839"/>
                <a:gd name="T2" fmla="*/ 884 w 884"/>
                <a:gd name="T3" fmla="*/ 2839 h 2839"/>
                <a:gd name="T4" fmla="*/ 765 w 884"/>
                <a:gd name="T5" fmla="*/ 2839 h 2839"/>
                <a:gd name="T6" fmla="*/ 0 w 884"/>
                <a:gd name="T7" fmla="*/ 0 h 2839"/>
                <a:gd name="T8" fmla="*/ 118 w 884"/>
                <a:gd name="T9" fmla="*/ 0 h 2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4" h="2839">
                  <a:moveTo>
                    <a:pt x="118" y="0"/>
                  </a:moveTo>
                  <a:lnTo>
                    <a:pt x="884" y="2839"/>
                  </a:lnTo>
                  <a:lnTo>
                    <a:pt x="765" y="2839"/>
                  </a:lnTo>
                  <a:lnTo>
                    <a:pt x="0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966" y="2157"/>
              <a:ext cx="472" cy="1428"/>
            </a:xfrm>
            <a:custGeom>
              <a:avLst/>
              <a:gdLst>
                <a:gd name="T0" fmla="*/ 118 w 943"/>
                <a:gd name="T1" fmla="*/ 0 h 2856"/>
                <a:gd name="T2" fmla="*/ 943 w 943"/>
                <a:gd name="T3" fmla="*/ 2856 h 2856"/>
                <a:gd name="T4" fmla="*/ 822 w 943"/>
                <a:gd name="T5" fmla="*/ 2856 h 2856"/>
                <a:gd name="T6" fmla="*/ 0 w 943"/>
                <a:gd name="T7" fmla="*/ 0 h 2856"/>
                <a:gd name="T8" fmla="*/ 118 w 943"/>
                <a:gd name="T9" fmla="*/ 0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2856">
                  <a:moveTo>
                    <a:pt x="118" y="0"/>
                  </a:moveTo>
                  <a:lnTo>
                    <a:pt x="943" y="2856"/>
                  </a:lnTo>
                  <a:lnTo>
                    <a:pt x="822" y="2856"/>
                  </a:lnTo>
                  <a:lnTo>
                    <a:pt x="0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737" y="2269"/>
              <a:ext cx="578" cy="774"/>
            </a:xfrm>
            <a:custGeom>
              <a:avLst/>
              <a:gdLst>
                <a:gd name="T0" fmla="*/ 60 w 1155"/>
                <a:gd name="T1" fmla="*/ 281 h 1549"/>
                <a:gd name="T2" fmla="*/ 337 w 1155"/>
                <a:gd name="T3" fmla="*/ 1549 h 1549"/>
                <a:gd name="T4" fmla="*/ 1155 w 1155"/>
                <a:gd name="T5" fmla="*/ 1389 h 1549"/>
                <a:gd name="T6" fmla="*/ 795 w 1155"/>
                <a:gd name="T7" fmla="*/ 0 h 1549"/>
                <a:gd name="T8" fmla="*/ 77 w 1155"/>
                <a:gd name="T9" fmla="*/ 20 h 1549"/>
                <a:gd name="T10" fmla="*/ 0 w 1155"/>
                <a:gd name="T11" fmla="*/ 40 h 1549"/>
                <a:gd name="T12" fmla="*/ 60 w 1155"/>
                <a:gd name="T13" fmla="*/ 281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549">
                  <a:moveTo>
                    <a:pt x="60" y="281"/>
                  </a:moveTo>
                  <a:lnTo>
                    <a:pt x="337" y="1549"/>
                  </a:lnTo>
                  <a:lnTo>
                    <a:pt x="1155" y="1389"/>
                  </a:lnTo>
                  <a:lnTo>
                    <a:pt x="795" y="0"/>
                  </a:lnTo>
                  <a:lnTo>
                    <a:pt x="77" y="20"/>
                  </a:lnTo>
                  <a:lnTo>
                    <a:pt x="0" y="40"/>
                  </a:lnTo>
                  <a:lnTo>
                    <a:pt x="60" y="281"/>
                  </a:lnTo>
                  <a:close/>
                </a:path>
              </a:pathLst>
            </a:custGeom>
            <a:solidFill>
              <a:srgbClr val="AD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4801" y="2914"/>
              <a:ext cx="320" cy="671"/>
            </a:xfrm>
            <a:custGeom>
              <a:avLst/>
              <a:gdLst>
                <a:gd name="T0" fmla="*/ 5 w 640"/>
                <a:gd name="T1" fmla="*/ 182 h 1344"/>
                <a:gd name="T2" fmla="*/ 0 w 640"/>
                <a:gd name="T3" fmla="*/ 299 h 1344"/>
                <a:gd name="T4" fmla="*/ 33 w 640"/>
                <a:gd name="T5" fmla="*/ 538 h 1344"/>
                <a:gd name="T6" fmla="*/ 72 w 640"/>
                <a:gd name="T7" fmla="*/ 654 h 1344"/>
                <a:gd name="T8" fmla="*/ 41 w 640"/>
                <a:gd name="T9" fmla="*/ 819 h 1344"/>
                <a:gd name="T10" fmla="*/ 50 w 640"/>
                <a:gd name="T11" fmla="*/ 984 h 1344"/>
                <a:gd name="T12" fmla="*/ 67 w 640"/>
                <a:gd name="T13" fmla="*/ 1136 h 1344"/>
                <a:gd name="T14" fmla="*/ 103 w 640"/>
                <a:gd name="T15" fmla="*/ 1342 h 1344"/>
                <a:gd name="T16" fmla="*/ 556 w 640"/>
                <a:gd name="T17" fmla="*/ 1344 h 1344"/>
                <a:gd name="T18" fmla="*/ 551 w 640"/>
                <a:gd name="T19" fmla="*/ 1080 h 1344"/>
                <a:gd name="T20" fmla="*/ 561 w 640"/>
                <a:gd name="T21" fmla="*/ 906 h 1344"/>
                <a:gd name="T22" fmla="*/ 633 w 640"/>
                <a:gd name="T23" fmla="*/ 632 h 1344"/>
                <a:gd name="T24" fmla="*/ 640 w 640"/>
                <a:gd name="T25" fmla="*/ 470 h 1344"/>
                <a:gd name="T26" fmla="*/ 600 w 640"/>
                <a:gd name="T27" fmla="*/ 268 h 1344"/>
                <a:gd name="T28" fmla="*/ 515 w 640"/>
                <a:gd name="T29" fmla="*/ 0 h 1344"/>
                <a:gd name="T30" fmla="*/ 361 w 640"/>
                <a:gd name="T31" fmla="*/ 44 h 1344"/>
                <a:gd name="T32" fmla="*/ 135 w 640"/>
                <a:gd name="T33" fmla="*/ 122 h 1344"/>
                <a:gd name="T34" fmla="*/ 5 w 640"/>
                <a:gd name="T35" fmla="*/ 182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0" h="1344">
                  <a:moveTo>
                    <a:pt x="5" y="182"/>
                  </a:moveTo>
                  <a:lnTo>
                    <a:pt x="0" y="299"/>
                  </a:lnTo>
                  <a:lnTo>
                    <a:pt x="33" y="538"/>
                  </a:lnTo>
                  <a:lnTo>
                    <a:pt x="72" y="654"/>
                  </a:lnTo>
                  <a:lnTo>
                    <a:pt x="41" y="819"/>
                  </a:lnTo>
                  <a:lnTo>
                    <a:pt x="50" y="984"/>
                  </a:lnTo>
                  <a:lnTo>
                    <a:pt x="67" y="1136"/>
                  </a:lnTo>
                  <a:lnTo>
                    <a:pt x="103" y="1342"/>
                  </a:lnTo>
                  <a:lnTo>
                    <a:pt x="556" y="1344"/>
                  </a:lnTo>
                  <a:lnTo>
                    <a:pt x="551" y="1080"/>
                  </a:lnTo>
                  <a:lnTo>
                    <a:pt x="561" y="906"/>
                  </a:lnTo>
                  <a:lnTo>
                    <a:pt x="633" y="632"/>
                  </a:lnTo>
                  <a:lnTo>
                    <a:pt x="640" y="470"/>
                  </a:lnTo>
                  <a:lnTo>
                    <a:pt x="600" y="268"/>
                  </a:lnTo>
                  <a:lnTo>
                    <a:pt x="515" y="0"/>
                  </a:lnTo>
                  <a:lnTo>
                    <a:pt x="361" y="44"/>
                  </a:lnTo>
                  <a:lnTo>
                    <a:pt x="135" y="122"/>
                  </a:lnTo>
                  <a:lnTo>
                    <a:pt x="5" y="182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4491" y="2437"/>
              <a:ext cx="611" cy="830"/>
            </a:xfrm>
            <a:custGeom>
              <a:avLst/>
              <a:gdLst>
                <a:gd name="T0" fmla="*/ 591 w 1222"/>
                <a:gd name="T1" fmla="*/ 18 h 1659"/>
                <a:gd name="T2" fmla="*/ 556 w 1222"/>
                <a:gd name="T3" fmla="*/ 51 h 1659"/>
                <a:gd name="T4" fmla="*/ 531 w 1222"/>
                <a:gd name="T5" fmla="*/ 97 h 1659"/>
                <a:gd name="T6" fmla="*/ 514 w 1222"/>
                <a:gd name="T7" fmla="*/ 107 h 1659"/>
                <a:gd name="T8" fmla="*/ 473 w 1222"/>
                <a:gd name="T9" fmla="*/ 152 h 1659"/>
                <a:gd name="T10" fmla="*/ 464 w 1222"/>
                <a:gd name="T11" fmla="*/ 214 h 1659"/>
                <a:gd name="T12" fmla="*/ 412 w 1222"/>
                <a:gd name="T13" fmla="*/ 297 h 1659"/>
                <a:gd name="T14" fmla="*/ 337 w 1222"/>
                <a:gd name="T15" fmla="*/ 326 h 1659"/>
                <a:gd name="T16" fmla="*/ 225 w 1222"/>
                <a:gd name="T17" fmla="*/ 377 h 1659"/>
                <a:gd name="T18" fmla="*/ 170 w 1222"/>
                <a:gd name="T19" fmla="*/ 362 h 1659"/>
                <a:gd name="T20" fmla="*/ 115 w 1222"/>
                <a:gd name="T21" fmla="*/ 366 h 1659"/>
                <a:gd name="T22" fmla="*/ 23 w 1222"/>
                <a:gd name="T23" fmla="*/ 349 h 1659"/>
                <a:gd name="T24" fmla="*/ 8 w 1222"/>
                <a:gd name="T25" fmla="*/ 376 h 1659"/>
                <a:gd name="T26" fmla="*/ 0 w 1222"/>
                <a:gd name="T27" fmla="*/ 448 h 1659"/>
                <a:gd name="T28" fmla="*/ 16 w 1222"/>
                <a:gd name="T29" fmla="*/ 580 h 1659"/>
                <a:gd name="T30" fmla="*/ 23 w 1222"/>
                <a:gd name="T31" fmla="*/ 630 h 1659"/>
                <a:gd name="T32" fmla="*/ 108 w 1222"/>
                <a:gd name="T33" fmla="*/ 633 h 1659"/>
                <a:gd name="T34" fmla="*/ 148 w 1222"/>
                <a:gd name="T35" fmla="*/ 585 h 1659"/>
                <a:gd name="T36" fmla="*/ 208 w 1222"/>
                <a:gd name="T37" fmla="*/ 600 h 1659"/>
                <a:gd name="T38" fmla="*/ 356 w 1222"/>
                <a:gd name="T39" fmla="*/ 606 h 1659"/>
                <a:gd name="T40" fmla="*/ 479 w 1222"/>
                <a:gd name="T41" fmla="*/ 571 h 1659"/>
                <a:gd name="T42" fmla="*/ 479 w 1222"/>
                <a:gd name="T43" fmla="*/ 693 h 1659"/>
                <a:gd name="T44" fmla="*/ 483 w 1222"/>
                <a:gd name="T45" fmla="*/ 805 h 1659"/>
                <a:gd name="T46" fmla="*/ 479 w 1222"/>
                <a:gd name="T47" fmla="*/ 879 h 1659"/>
                <a:gd name="T48" fmla="*/ 538 w 1222"/>
                <a:gd name="T49" fmla="*/ 944 h 1659"/>
                <a:gd name="T50" fmla="*/ 523 w 1222"/>
                <a:gd name="T51" fmla="*/ 1012 h 1659"/>
                <a:gd name="T52" fmla="*/ 544 w 1222"/>
                <a:gd name="T53" fmla="*/ 1088 h 1659"/>
                <a:gd name="T54" fmla="*/ 593 w 1222"/>
                <a:gd name="T55" fmla="*/ 1108 h 1659"/>
                <a:gd name="T56" fmla="*/ 616 w 1222"/>
                <a:gd name="T57" fmla="*/ 1141 h 1659"/>
                <a:gd name="T58" fmla="*/ 698 w 1222"/>
                <a:gd name="T59" fmla="*/ 1106 h 1659"/>
                <a:gd name="T60" fmla="*/ 942 w 1222"/>
                <a:gd name="T61" fmla="*/ 1012 h 1659"/>
                <a:gd name="T62" fmla="*/ 962 w 1222"/>
                <a:gd name="T63" fmla="*/ 1106 h 1659"/>
                <a:gd name="T64" fmla="*/ 977 w 1222"/>
                <a:gd name="T65" fmla="*/ 1216 h 1659"/>
                <a:gd name="T66" fmla="*/ 1006 w 1222"/>
                <a:gd name="T67" fmla="*/ 1347 h 1659"/>
                <a:gd name="T68" fmla="*/ 1003 w 1222"/>
                <a:gd name="T69" fmla="*/ 1442 h 1659"/>
                <a:gd name="T70" fmla="*/ 994 w 1222"/>
                <a:gd name="T71" fmla="*/ 1606 h 1659"/>
                <a:gd name="T72" fmla="*/ 1088 w 1222"/>
                <a:gd name="T73" fmla="*/ 1609 h 1659"/>
                <a:gd name="T74" fmla="*/ 1180 w 1222"/>
                <a:gd name="T75" fmla="*/ 1659 h 1659"/>
                <a:gd name="T76" fmla="*/ 1222 w 1222"/>
                <a:gd name="T77" fmla="*/ 1520 h 1659"/>
                <a:gd name="T78" fmla="*/ 1205 w 1222"/>
                <a:gd name="T79" fmla="*/ 1310 h 1659"/>
                <a:gd name="T80" fmla="*/ 1216 w 1222"/>
                <a:gd name="T81" fmla="*/ 1051 h 1659"/>
                <a:gd name="T82" fmla="*/ 1190 w 1222"/>
                <a:gd name="T83" fmla="*/ 874 h 1659"/>
                <a:gd name="T84" fmla="*/ 1126 w 1222"/>
                <a:gd name="T85" fmla="*/ 730 h 1659"/>
                <a:gd name="T86" fmla="*/ 1135 w 1222"/>
                <a:gd name="T87" fmla="*/ 531 h 1659"/>
                <a:gd name="T88" fmla="*/ 1066 w 1222"/>
                <a:gd name="T89" fmla="*/ 247 h 1659"/>
                <a:gd name="T90" fmla="*/ 934 w 1222"/>
                <a:gd name="T91" fmla="*/ 88 h 1659"/>
                <a:gd name="T92" fmla="*/ 787 w 1222"/>
                <a:gd name="T93" fmla="*/ 0 h 1659"/>
                <a:gd name="T94" fmla="*/ 591 w 1222"/>
                <a:gd name="T95" fmla="*/ 18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2" h="1659">
                  <a:moveTo>
                    <a:pt x="591" y="18"/>
                  </a:moveTo>
                  <a:lnTo>
                    <a:pt x="556" y="51"/>
                  </a:lnTo>
                  <a:lnTo>
                    <a:pt x="531" y="97"/>
                  </a:lnTo>
                  <a:lnTo>
                    <a:pt x="514" y="107"/>
                  </a:lnTo>
                  <a:lnTo>
                    <a:pt x="473" y="152"/>
                  </a:lnTo>
                  <a:lnTo>
                    <a:pt x="464" y="214"/>
                  </a:lnTo>
                  <a:lnTo>
                    <a:pt x="412" y="297"/>
                  </a:lnTo>
                  <a:lnTo>
                    <a:pt x="337" y="326"/>
                  </a:lnTo>
                  <a:lnTo>
                    <a:pt x="225" y="377"/>
                  </a:lnTo>
                  <a:lnTo>
                    <a:pt x="170" y="362"/>
                  </a:lnTo>
                  <a:lnTo>
                    <a:pt x="115" y="366"/>
                  </a:lnTo>
                  <a:lnTo>
                    <a:pt x="23" y="349"/>
                  </a:lnTo>
                  <a:lnTo>
                    <a:pt x="8" y="376"/>
                  </a:lnTo>
                  <a:lnTo>
                    <a:pt x="0" y="448"/>
                  </a:lnTo>
                  <a:lnTo>
                    <a:pt x="16" y="580"/>
                  </a:lnTo>
                  <a:lnTo>
                    <a:pt x="23" y="630"/>
                  </a:lnTo>
                  <a:lnTo>
                    <a:pt x="108" y="633"/>
                  </a:lnTo>
                  <a:lnTo>
                    <a:pt x="148" y="585"/>
                  </a:lnTo>
                  <a:lnTo>
                    <a:pt x="208" y="600"/>
                  </a:lnTo>
                  <a:lnTo>
                    <a:pt x="356" y="606"/>
                  </a:lnTo>
                  <a:lnTo>
                    <a:pt x="479" y="571"/>
                  </a:lnTo>
                  <a:lnTo>
                    <a:pt x="479" y="693"/>
                  </a:lnTo>
                  <a:lnTo>
                    <a:pt x="483" y="805"/>
                  </a:lnTo>
                  <a:lnTo>
                    <a:pt x="479" y="879"/>
                  </a:lnTo>
                  <a:lnTo>
                    <a:pt x="538" y="944"/>
                  </a:lnTo>
                  <a:lnTo>
                    <a:pt x="523" y="1012"/>
                  </a:lnTo>
                  <a:lnTo>
                    <a:pt x="544" y="1088"/>
                  </a:lnTo>
                  <a:lnTo>
                    <a:pt x="593" y="1108"/>
                  </a:lnTo>
                  <a:lnTo>
                    <a:pt x="616" y="1141"/>
                  </a:lnTo>
                  <a:lnTo>
                    <a:pt x="698" y="1106"/>
                  </a:lnTo>
                  <a:lnTo>
                    <a:pt x="942" y="1012"/>
                  </a:lnTo>
                  <a:lnTo>
                    <a:pt x="962" y="1106"/>
                  </a:lnTo>
                  <a:lnTo>
                    <a:pt x="977" y="1216"/>
                  </a:lnTo>
                  <a:lnTo>
                    <a:pt x="1006" y="1347"/>
                  </a:lnTo>
                  <a:lnTo>
                    <a:pt x="1003" y="1442"/>
                  </a:lnTo>
                  <a:lnTo>
                    <a:pt x="994" y="1606"/>
                  </a:lnTo>
                  <a:lnTo>
                    <a:pt x="1088" y="1609"/>
                  </a:lnTo>
                  <a:lnTo>
                    <a:pt x="1180" y="1659"/>
                  </a:lnTo>
                  <a:lnTo>
                    <a:pt x="1222" y="1520"/>
                  </a:lnTo>
                  <a:lnTo>
                    <a:pt x="1205" y="1310"/>
                  </a:lnTo>
                  <a:lnTo>
                    <a:pt x="1216" y="1051"/>
                  </a:lnTo>
                  <a:lnTo>
                    <a:pt x="1190" y="874"/>
                  </a:lnTo>
                  <a:lnTo>
                    <a:pt x="1126" y="730"/>
                  </a:lnTo>
                  <a:lnTo>
                    <a:pt x="1135" y="531"/>
                  </a:lnTo>
                  <a:lnTo>
                    <a:pt x="1066" y="247"/>
                  </a:lnTo>
                  <a:lnTo>
                    <a:pt x="934" y="88"/>
                  </a:lnTo>
                  <a:lnTo>
                    <a:pt x="787" y="0"/>
                  </a:lnTo>
                  <a:lnTo>
                    <a:pt x="591" y="18"/>
                  </a:lnTo>
                  <a:close/>
                </a:path>
              </a:pathLst>
            </a:custGeom>
            <a:solidFill>
              <a:srgbClr val="AD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673" y="2193"/>
              <a:ext cx="144" cy="287"/>
            </a:xfrm>
            <a:custGeom>
              <a:avLst/>
              <a:gdLst>
                <a:gd name="T0" fmla="*/ 104 w 289"/>
                <a:gd name="T1" fmla="*/ 13 h 573"/>
                <a:gd name="T2" fmla="*/ 92 w 289"/>
                <a:gd name="T3" fmla="*/ 26 h 573"/>
                <a:gd name="T4" fmla="*/ 82 w 289"/>
                <a:gd name="T5" fmla="*/ 38 h 573"/>
                <a:gd name="T6" fmla="*/ 75 w 289"/>
                <a:gd name="T7" fmla="*/ 48 h 573"/>
                <a:gd name="T8" fmla="*/ 69 w 289"/>
                <a:gd name="T9" fmla="*/ 60 h 573"/>
                <a:gd name="T10" fmla="*/ 64 w 289"/>
                <a:gd name="T11" fmla="*/ 72 h 573"/>
                <a:gd name="T12" fmla="*/ 59 w 289"/>
                <a:gd name="T13" fmla="*/ 83 h 573"/>
                <a:gd name="T14" fmla="*/ 54 w 289"/>
                <a:gd name="T15" fmla="*/ 98 h 573"/>
                <a:gd name="T16" fmla="*/ 49 w 289"/>
                <a:gd name="T17" fmla="*/ 115 h 573"/>
                <a:gd name="T18" fmla="*/ 32 w 289"/>
                <a:gd name="T19" fmla="*/ 128 h 573"/>
                <a:gd name="T20" fmla="*/ 30 w 289"/>
                <a:gd name="T21" fmla="*/ 148 h 573"/>
                <a:gd name="T22" fmla="*/ 42 w 289"/>
                <a:gd name="T23" fmla="*/ 170 h 573"/>
                <a:gd name="T24" fmla="*/ 27 w 289"/>
                <a:gd name="T25" fmla="*/ 195 h 573"/>
                <a:gd name="T26" fmla="*/ 9 w 289"/>
                <a:gd name="T27" fmla="*/ 217 h 573"/>
                <a:gd name="T28" fmla="*/ 0 w 289"/>
                <a:gd name="T29" fmla="*/ 224 h 573"/>
                <a:gd name="T30" fmla="*/ 4 w 289"/>
                <a:gd name="T31" fmla="*/ 239 h 573"/>
                <a:gd name="T32" fmla="*/ 29 w 289"/>
                <a:gd name="T33" fmla="*/ 247 h 573"/>
                <a:gd name="T34" fmla="*/ 15 w 289"/>
                <a:gd name="T35" fmla="*/ 267 h 573"/>
                <a:gd name="T36" fmla="*/ 14 w 289"/>
                <a:gd name="T37" fmla="*/ 282 h 573"/>
                <a:gd name="T38" fmla="*/ 19 w 289"/>
                <a:gd name="T39" fmla="*/ 302 h 573"/>
                <a:gd name="T40" fmla="*/ 12 w 289"/>
                <a:gd name="T41" fmla="*/ 316 h 573"/>
                <a:gd name="T42" fmla="*/ 12 w 289"/>
                <a:gd name="T43" fmla="*/ 332 h 573"/>
                <a:gd name="T44" fmla="*/ 22 w 289"/>
                <a:gd name="T45" fmla="*/ 339 h 573"/>
                <a:gd name="T46" fmla="*/ 20 w 289"/>
                <a:gd name="T47" fmla="*/ 366 h 573"/>
                <a:gd name="T48" fmla="*/ 10 w 289"/>
                <a:gd name="T49" fmla="*/ 381 h 573"/>
                <a:gd name="T50" fmla="*/ 7 w 289"/>
                <a:gd name="T51" fmla="*/ 396 h 573"/>
                <a:gd name="T52" fmla="*/ 9 w 289"/>
                <a:gd name="T53" fmla="*/ 409 h 573"/>
                <a:gd name="T54" fmla="*/ 19 w 289"/>
                <a:gd name="T55" fmla="*/ 426 h 573"/>
                <a:gd name="T56" fmla="*/ 62 w 289"/>
                <a:gd name="T57" fmla="*/ 443 h 573"/>
                <a:gd name="T58" fmla="*/ 112 w 289"/>
                <a:gd name="T59" fmla="*/ 456 h 573"/>
                <a:gd name="T60" fmla="*/ 151 w 289"/>
                <a:gd name="T61" fmla="*/ 491 h 573"/>
                <a:gd name="T62" fmla="*/ 187 w 289"/>
                <a:gd name="T63" fmla="*/ 573 h 573"/>
                <a:gd name="T64" fmla="*/ 281 w 289"/>
                <a:gd name="T65" fmla="*/ 491 h 573"/>
                <a:gd name="T66" fmla="*/ 289 w 289"/>
                <a:gd name="T67" fmla="*/ 326 h 573"/>
                <a:gd name="T68" fmla="*/ 181 w 289"/>
                <a:gd name="T69" fmla="*/ 0 h 573"/>
                <a:gd name="T70" fmla="*/ 104 w 289"/>
                <a:gd name="T71" fmla="*/ 1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9" h="573">
                  <a:moveTo>
                    <a:pt x="104" y="13"/>
                  </a:moveTo>
                  <a:lnTo>
                    <a:pt x="92" y="26"/>
                  </a:lnTo>
                  <a:lnTo>
                    <a:pt x="82" y="38"/>
                  </a:lnTo>
                  <a:lnTo>
                    <a:pt x="75" y="48"/>
                  </a:lnTo>
                  <a:lnTo>
                    <a:pt x="69" y="60"/>
                  </a:lnTo>
                  <a:lnTo>
                    <a:pt x="64" y="72"/>
                  </a:lnTo>
                  <a:lnTo>
                    <a:pt x="59" y="83"/>
                  </a:lnTo>
                  <a:lnTo>
                    <a:pt x="54" y="98"/>
                  </a:lnTo>
                  <a:lnTo>
                    <a:pt x="49" y="115"/>
                  </a:lnTo>
                  <a:lnTo>
                    <a:pt x="32" y="128"/>
                  </a:lnTo>
                  <a:lnTo>
                    <a:pt x="30" y="148"/>
                  </a:lnTo>
                  <a:lnTo>
                    <a:pt x="42" y="170"/>
                  </a:lnTo>
                  <a:lnTo>
                    <a:pt x="27" y="195"/>
                  </a:lnTo>
                  <a:lnTo>
                    <a:pt x="9" y="217"/>
                  </a:lnTo>
                  <a:lnTo>
                    <a:pt x="0" y="224"/>
                  </a:lnTo>
                  <a:lnTo>
                    <a:pt x="4" y="239"/>
                  </a:lnTo>
                  <a:lnTo>
                    <a:pt x="29" y="247"/>
                  </a:lnTo>
                  <a:lnTo>
                    <a:pt x="15" y="267"/>
                  </a:lnTo>
                  <a:lnTo>
                    <a:pt x="14" y="282"/>
                  </a:lnTo>
                  <a:lnTo>
                    <a:pt x="19" y="302"/>
                  </a:lnTo>
                  <a:lnTo>
                    <a:pt x="12" y="316"/>
                  </a:lnTo>
                  <a:lnTo>
                    <a:pt x="12" y="332"/>
                  </a:lnTo>
                  <a:lnTo>
                    <a:pt x="22" y="339"/>
                  </a:lnTo>
                  <a:lnTo>
                    <a:pt x="20" y="366"/>
                  </a:lnTo>
                  <a:lnTo>
                    <a:pt x="10" y="381"/>
                  </a:lnTo>
                  <a:lnTo>
                    <a:pt x="7" y="396"/>
                  </a:lnTo>
                  <a:lnTo>
                    <a:pt x="9" y="409"/>
                  </a:lnTo>
                  <a:lnTo>
                    <a:pt x="19" y="426"/>
                  </a:lnTo>
                  <a:lnTo>
                    <a:pt x="62" y="443"/>
                  </a:lnTo>
                  <a:lnTo>
                    <a:pt x="112" y="456"/>
                  </a:lnTo>
                  <a:lnTo>
                    <a:pt x="151" y="491"/>
                  </a:lnTo>
                  <a:lnTo>
                    <a:pt x="187" y="573"/>
                  </a:lnTo>
                  <a:lnTo>
                    <a:pt x="281" y="491"/>
                  </a:lnTo>
                  <a:lnTo>
                    <a:pt x="289" y="326"/>
                  </a:lnTo>
                  <a:lnTo>
                    <a:pt x="181" y="0"/>
                  </a:lnTo>
                  <a:lnTo>
                    <a:pt x="104" y="13"/>
                  </a:lnTo>
                  <a:close/>
                </a:path>
              </a:pathLst>
            </a:custGeom>
            <a:solidFill>
              <a:srgbClr val="722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4713" y="2139"/>
              <a:ext cx="241" cy="322"/>
            </a:xfrm>
            <a:custGeom>
              <a:avLst/>
              <a:gdLst>
                <a:gd name="T0" fmla="*/ 40 w 483"/>
                <a:gd name="T1" fmla="*/ 146 h 643"/>
                <a:gd name="T2" fmla="*/ 11 w 483"/>
                <a:gd name="T3" fmla="*/ 124 h 643"/>
                <a:gd name="T4" fmla="*/ 0 w 483"/>
                <a:gd name="T5" fmla="*/ 99 h 643"/>
                <a:gd name="T6" fmla="*/ 1 w 483"/>
                <a:gd name="T7" fmla="*/ 80 h 643"/>
                <a:gd name="T8" fmla="*/ 10 w 483"/>
                <a:gd name="T9" fmla="*/ 64 h 643"/>
                <a:gd name="T10" fmla="*/ 26 w 483"/>
                <a:gd name="T11" fmla="*/ 39 h 643"/>
                <a:gd name="T12" fmla="*/ 138 w 483"/>
                <a:gd name="T13" fmla="*/ 0 h 643"/>
                <a:gd name="T14" fmla="*/ 224 w 483"/>
                <a:gd name="T15" fmla="*/ 24 h 643"/>
                <a:gd name="T16" fmla="*/ 297 w 483"/>
                <a:gd name="T17" fmla="*/ 57 h 643"/>
                <a:gd name="T18" fmla="*/ 362 w 483"/>
                <a:gd name="T19" fmla="*/ 97 h 643"/>
                <a:gd name="T20" fmla="*/ 404 w 483"/>
                <a:gd name="T21" fmla="*/ 124 h 643"/>
                <a:gd name="T22" fmla="*/ 414 w 483"/>
                <a:gd name="T23" fmla="*/ 181 h 643"/>
                <a:gd name="T24" fmla="*/ 431 w 483"/>
                <a:gd name="T25" fmla="*/ 241 h 643"/>
                <a:gd name="T26" fmla="*/ 439 w 483"/>
                <a:gd name="T27" fmla="*/ 294 h 643"/>
                <a:gd name="T28" fmla="*/ 441 w 483"/>
                <a:gd name="T29" fmla="*/ 348 h 643"/>
                <a:gd name="T30" fmla="*/ 434 w 483"/>
                <a:gd name="T31" fmla="*/ 411 h 643"/>
                <a:gd name="T32" fmla="*/ 432 w 483"/>
                <a:gd name="T33" fmla="*/ 455 h 643"/>
                <a:gd name="T34" fmla="*/ 456 w 483"/>
                <a:gd name="T35" fmla="*/ 473 h 643"/>
                <a:gd name="T36" fmla="*/ 471 w 483"/>
                <a:gd name="T37" fmla="*/ 493 h 643"/>
                <a:gd name="T38" fmla="*/ 479 w 483"/>
                <a:gd name="T39" fmla="*/ 513 h 643"/>
                <a:gd name="T40" fmla="*/ 483 w 483"/>
                <a:gd name="T41" fmla="*/ 533 h 643"/>
                <a:gd name="T42" fmla="*/ 483 w 483"/>
                <a:gd name="T43" fmla="*/ 555 h 643"/>
                <a:gd name="T44" fmla="*/ 479 w 483"/>
                <a:gd name="T45" fmla="*/ 580 h 643"/>
                <a:gd name="T46" fmla="*/ 476 w 483"/>
                <a:gd name="T47" fmla="*/ 607 h 643"/>
                <a:gd name="T48" fmla="*/ 474 w 483"/>
                <a:gd name="T49" fmla="*/ 637 h 643"/>
                <a:gd name="T50" fmla="*/ 406 w 483"/>
                <a:gd name="T51" fmla="*/ 640 h 643"/>
                <a:gd name="T52" fmla="*/ 208 w 483"/>
                <a:gd name="T53" fmla="*/ 643 h 643"/>
                <a:gd name="T54" fmla="*/ 148 w 483"/>
                <a:gd name="T55" fmla="*/ 603 h 643"/>
                <a:gd name="T56" fmla="*/ 140 w 483"/>
                <a:gd name="T57" fmla="*/ 530 h 643"/>
                <a:gd name="T58" fmla="*/ 125 w 483"/>
                <a:gd name="T59" fmla="*/ 460 h 643"/>
                <a:gd name="T60" fmla="*/ 123 w 483"/>
                <a:gd name="T61" fmla="*/ 361 h 643"/>
                <a:gd name="T62" fmla="*/ 80 w 483"/>
                <a:gd name="T63" fmla="*/ 378 h 643"/>
                <a:gd name="T64" fmla="*/ 60 w 483"/>
                <a:gd name="T65" fmla="*/ 408 h 643"/>
                <a:gd name="T66" fmla="*/ 23 w 483"/>
                <a:gd name="T67" fmla="*/ 381 h 643"/>
                <a:gd name="T68" fmla="*/ 26 w 483"/>
                <a:gd name="T69" fmla="*/ 319 h 643"/>
                <a:gd name="T70" fmla="*/ 30 w 483"/>
                <a:gd name="T71" fmla="*/ 237 h 643"/>
                <a:gd name="T72" fmla="*/ 40 w 483"/>
                <a:gd name="T73" fmla="*/ 14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3" h="643">
                  <a:moveTo>
                    <a:pt x="40" y="146"/>
                  </a:moveTo>
                  <a:lnTo>
                    <a:pt x="11" y="124"/>
                  </a:lnTo>
                  <a:lnTo>
                    <a:pt x="0" y="99"/>
                  </a:lnTo>
                  <a:lnTo>
                    <a:pt x="1" y="80"/>
                  </a:lnTo>
                  <a:lnTo>
                    <a:pt x="10" y="64"/>
                  </a:lnTo>
                  <a:lnTo>
                    <a:pt x="26" y="39"/>
                  </a:lnTo>
                  <a:lnTo>
                    <a:pt x="138" y="0"/>
                  </a:lnTo>
                  <a:lnTo>
                    <a:pt x="224" y="24"/>
                  </a:lnTo>
                  <a:lnTo>
                    <a:pt x="297" y="57"/>
                  </a:lnTo>
                  <a:lnTo>
                    <a:pt x="362" y="97"/>
                  </a:lnTo>
                  <a:lnTo>
                    <a:pt x="404" y="124"/>
                  </a:lnTo>
                  <a:lnTo>
                    <a:pt x="414" y="181"/>
                  </a:lnTo>
                  <a:lnTo>
                    <a:pt x="431" y="241"/>
                  </a:lnTo>
                  <a:lnTo>
                    <a:pt x="439" y="294"/>
                  </a:lnTo>
                  <a:lnTo>
                    <a:pt x="441" y="348"/>
                  </a:lnTo>
                  <a:lnTo>
                    <a:pt x="434" y="411"/>
                  </a:lnTo>
                  <a:lnTo>
                    <a:pt x="432" y="455"/>
                  </a:lnTo>
                  <a:lnTo>
                    <a:pt x="456" y="473"/>
                  </a:lnTo>
                  <a:lnTo>
                    <a:pt x="471" y="493"/>
                  </a:lnTo>
                  <a:lnTo>
                    <a:pt x="479" y="513"/>
                  </a:lnTo>
                  <a:lnTo>
                    <a:pt x="483" y="533"/>
                  </a:lnTo>
                  <a:lnTo>
                    <a:pt x="483" y="555"/>
                  </a:lnTo>
                  <a:lnTo>
                    <a:pt x="479" y="580"/>
                  </a:lnTo>
                  <a:lnTo>
                    <a:pt x="476" y="607"/>
                  </a:lnTo>
                  <a:lnTo>
                    <a:pt x="474" y="637"/>
                  </a:lnTo>
                  <a:lnTo>
                    <a:pt x="406" y="640"/>
                  </a:lnTo>
                  <a:lnTo>
                    <a:pt x="208" y="643"/>
                  </a:lnTo>
                  <a:lnTo>
                    <a:pt x="148" y="603"/>
                  </a:lnTo>
                  <a:lnTo>
                    <a:pt x="140" y="530"/>
                  </a:lnTo>
                  <a:lnTo>
                    <a:pt x="125" y="460"/>
                  </a:lnTo>
                  <a:lnTo>
                    <a:pt x="123" y="361"/>
                  </a:lnTo>
                  <a:lnTo>
                    <a:pt x="80" y="378"/>
                  </a:lnTo>
                  <a:lnTo>
                    <a:pt x="60" y="408"/>
                  </a:lnTo>
                  <a:lnTo>
                    <a:pt x="23" y="381"/>
                  </a:lnTo>
                  <a:lnTo>
                    <a:pt x="26" y="319"/>
                  </a:lnTo>
                  <a:lnTo>
                    <a:pt x="30" y="237"/>
                  </a:lnTo>
                  <a:lnTo>
                    <a:pt x="40" y="146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676" y="2208"/>
              <a:ext cx="50" cy="195"/>
            </a:xfrm>
            <a:custGeom>
              <a:avLst/>
              <a:gdLst>
                <a:gd name="T0" fmla="*/ 85 w 100"/>
                <a:gd name="T1" fmla="*/ 0 h 389"/>
                <a:gd name="T2" fmla="*/ 65 w 100"/>
                <a:gd name="T3" fmla="*/ 15 h 389"/>
                <a:gd name="T4" fmla="*/ 57 w 100"/>
                <a:gd name="T5" fmla="*/ 28 h 389"/>
                <a:gd name="T6" fmla="*/ 52 w 100"/>
                <a:gd name="T7" fmla="*/ 45 h 389"/>
                <a:gd name="T8" fmla="*/ 47 w 100"/>
                <a:gd name="T9" fmla="*/ 70 h 389"/>
                <a:gd name="T10" fmla="*/ 25 w 100"/>
                <a:gd name="T11" fmla="*/ 93 h 389"/>
                <a:gd name="T12" fmla="*/ 23 w 100"/>
                <a:gd name="T13" fmla="*/ 108 h 389"/>
                <a:gd name="T14" fmla="*/ 50 w 100"/>
                <a:gd name="T15" fmla="*/ 117 h 389"/>
                <a:gd name="T16" fmla="*/ 70 w 100"/>
                <a:gd name="T17" fmla="*/ 145 h 389"/>
                <a:gd name="T18" fmla="*/ 58 w 100"/>
                <a:gd name="T19" fmla="*/ 165 h 389"/>
                <a:gd name="T20" fmla="*/ 38 w 100"/>
                <a:gd name="T21" fmla="*/ 189 h 389"/>
                <a:gd name="T22" fmla="*/ 27 w 100"/>
                <a:gd name="T23" fmla="*/ 214 h 389"/>
                <a:gd name="T24" fmla="*/ 10 w 100"/>
                <a:gd name="T25" fmla="*/ 240 h 389"/>
                <a:gd name="T26" fmla="*/ 10 w 100"/>
                <a:gd name="T27" fmla="*/ 257 h 389"/>
                <a:gd name="T28" fmla="*/ 23 w 100"/>
                <a:gd name="T29" fmla="*/ 269 h 389"/>
                <a:gd name="T30" fmla="*/ 3 w 100"/>
                <a:gd name="T31" fmla="*/ 281 h 389"/>
                <a:gd name="T32" fmla="*/ 3 w 100"/>
                <a:gd name="T33" fmla="*/ 299 h 389"/>
                <a:gd name="T34" fmla="*/ 22 w 100"/>
                <a:gd name="T35" fmla="*/ 314 h 389"/>
                <a:gd name="T36" fmla="*/ 20 w 100"/>
                <a:gd name="T37" fmla="*/ 334 h 389"/>
                <a:gd name="T38" fmla="*/ 0 w 100"/>
                <a:gd name="T39" fmla="*/ 354 h 389"/>
                <a:gd name="T40" fmla="*/ 2 w 100"/>
                <a:gd name="T41" fmla="*/ 384 h 389"/>
                <a:gd name="T42" fmla="*/ 27 w 100"/>
                <a:gd name="T43" fmla="*/ 389 h 389"/>
                <a:gd name="T44" fmla="*/ 53 w 100"/>
                <a:gd name="T45" fmla="*/ 377 h 389"/>
                <a:gd name="T46" fmla="*/ 55 w 100"/>
                <a:gd name="T47" fmla="*/ 329 h 389"/>
                <a:gd name="T48" fmla="*/ 47 w 100"/>
                <a:gd name="T49" fmla="*/ 235 h 389"/>
                <a:gd name="T50" fmla="*/ 62 w 100"/>
                <a:gd name="T51" fmla="*/ 204 h 389"/>
                <a:gd name="T52" fmla="*/ 82 w 100"/>
                <a:gd name="T53" fmla="*/ 167 h 389"/>
                <a:gd name="T54" fmla="*/ 90 w 100"/>
                <a:gd name="T55" fmla="*/ 125 h 389"/>
                <a:gd name="T56" fmla="*/ 84 w 100"/>
                <a:gd name="T57" fmla="*/ 90 h 389"/>
                <a:gd name="T58" fmla="*/ 67 w 100"/>
                <a:gd name="T59" fmla="*/ 65 h 389"/>
                <a:gd name="T60" fmla="*/ 68 w 100"/>
                <a:gd name="T61" fmla="*/ 43 h 389"/>
                <a:gd name="T62" fmla="*/ 74 w 100"/>
                <a:gd name="T63" fmla="*/ 30 h 389"/>
                <a:gd name="T64" fmla="*/ 84 w 100"/>
                <a:gd name="T65" fmla="*/ 18 h 389"/>
                <a:gd name="T66" fmla="*/ 100 w 100"/>
                <a:gd name="T67" fmla="*/ 3 h 389"/>
                <a:gd name="T68" fmla="*/ 85 w 100"/>
                <a:gd name="T69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389">
                  <a:moveTo>
                    <a:pt x="85" y="0"/>
                  </a:moveTo>
                  <a:lnTo>
                    <a:pt x="65" y="15"/>
                  </a:lnTo>
                  <a:lnTo>
                    <a:pt x="57" y="28"/>
                  </a:lnTo>
                  <a:lnTo>
                    <a:pt x="52" y="45"/>
                  </a:lnTo>
                  <a:lnTo>
                    <a:pt x="47" y="70"/>
                  </a:lnTo>
                  <a:lnTo>
                    <a:pt x="25" y="93"/>
                  </a:lnTo>
                  <a:lnTo>
                    <a:pt x="23" y="108"/>
                  </a:lnTo>
                  <a:lnTo>
                    <a:pt x="50" y="117"/>
                  </a:lnTo>
                  <a:lnTo>
                    <a:pt x="70" y="145"/>
                  </a:lnTo>
                  <a:lnTo>
                    <a:pt x="58" y="165"/>
                  </a:lnTo>
                  <a:lnTo>
                    <a:pt x="38" y="189"/>
                  </a:lnTo>
                  <a:lnTo>
                    <a:pt x="27" y="214"/>
                  </a:lnTo>
                  <a:lnTo>
                    <a:pt x="10" y="240"/>
                  </a:lnTo>
                  <a:lnTo>
                    <a:pt x="10" y="257"/>
                  </a:lnTo>
                  <a:lnTo>
                    <a:pt x="23" y="269"/>
                  </a:lnTo>
                  <a:lnTo>
                    <a:pt x="3" y="281"/>
                  </a:lnTo>
                  <a:lnTo>
                    <a:pt x="3" y="299"/>
                  </a:lnTo>
                  <a:lnTo>
                    <a:pt x="22" y="314"/>
                  </a:lnTo>
                  <a:lnTo>
                    <a:pt x="20" y="334"/>
                  </a:lnTo>
                  <a:lnTo>
                    <a:pt x="0" y="354"/>
                  </a:lnTo>
                  <a:lnTo>
                    <a:pt x="2" y="384"/>
                  </a:lnTo>
                  <a:lnTo>
                    <a:pt x="27" y="389"/>
                  </a:lnTo>
                  <a:lnTo>
                    <a:pt x="53" y="377"/>
                  </a:lnTo>
                  <a:lnTo>
                    <a:pt x="55" y="329"/>
                  </a:lnTo>
                  <a:lnTo>
                    <a:pt x="47" y="235"/>
                  </a:lnTo>
                  <a:lnTo>
                    <a:pt x="62" y="204"/>
                  </a:lnTo>
                  <a:lnTo>
                    <a:pt x="82" y="167"/>
                  </a:lnTo>
                  <a:lnTo>
                    <a:pt x="90" y="125"/>
                  </a:lnTo>
                  <a:lnTo>
                    <a:pt x="84" y="90"/>
                  </a:lnTo>
                  <a:lnTo>
                    <a:pt x="67" y="65"/>
                  </a:lnTo>
                  <a:lnTo>
                    <a:pt x="68" y="43"/>
                  </a:lnTo>
                  <a:lnTo>
                    <a:pt x="74" y="30"/>
                  </a:lnTo>
                  <a:lnTo>
                    <a:pt x="84" y="18"/>
                  </a:lnTo>
                  <a:lnTo>
                    <a:pt x="100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A7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4673" y="2281"/>
              <a:ext cx="24" cy="34"/>
            </a:xfrm>
            <a:custGeom>
              <a:avLst/>
              <a:gdLst>
                <a:gd name="T0" fmla="*/ 42 w 49"/>
                <a:gd name="T1" fmla="*/ 0 h 69"/>
                <a:gd name="T2" fmla="*/ 20 w 49"/>
                <a:gd name="T3" fmla="*/ 20 h 69"/>
                <a:gd name="T4" fmla="*/ 9 w 49"/>
                <a:gd name="T5" fmla="*/ 27 h 69"/>
                <a:gd name="T6" fmla="*/ 2 w 49"/>
                <a:gd name="T7" fmla="*/ 32 h 69"/>
                <a:gd name="T8" fmla="*/ 0 w 49"/>
                <a:gd name="T9" fmla="*/ 39 h 69"/>
                <a:gd name="T10" fmla="*/ 0 w 49"/>
                <a:gd name="T11" fmla="*/ 52 h 69"/>
                <a:gd name="T12" fmla="*/ 20 w 49"/>
                <a:gd name="T13" fmla="*/ 69 h 69"/>
                <a:gd name="T14" fmla="*/ 20 w 49"/>
                <a:gd name="T15" fmla="*/ 49 h 69"/>
                <a:gd name="T16" fmla="*/ 49 w 49"/>
                <a:gd name="T17" fmla="*/ 17 h 69"/>
                <a:gd name="T18" fmla="*/ 42 w 49"/>
                <a:gd name="T1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9">
                  <a:moveTo>
                    <a:pt x="42" y="0"/>
                  </a:moveTo>
                  <a:lnTo>
                    <a:pt x="20" y="20"/>
                  </a:lnTo>
                  <a:lnTo>
                    <a:pt x="9" y="27"/>
                  </a:lnTo>
                  <a:lnTo>
                    <a:pt x="2" y="32"/>
                  </a:lnTo>
                  <a:lnTo>
                    <a:pt x="0" y="39"/>
                  </a:lnTo>
                  <a:lnTo>
                    <a:pt x="0" y="52"/>
                  </a:lnTo>
                  <a:lnTo>
                    <a:pt x="20" y="69"/>
                  </a:lnTo>
                  <a:lnTo>
                    <a:pt x="20" y="49"/>
                  </a:lnTo>
                  <a:lnTo>
                    <a:pt x="49" y="1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A7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738" y="2332"/>
              <a:ext cx="32" cy="39"/>
            </a:xfrm>
            <a:custGeom>
              <a:avLst/>
              <a:gdLst>
                <a:gd name="T0" fmla="*/ 45 w 63"/>
                <a:gd name="T1" fmla="*/ 0 h 79"/>
                <a:gd name="T2" fmla="*/ 40 w 63"/>
                <a:gd name="T3" fmla="*/ 32 h 79"/>
                <a:gd name="T4" fmla="*/ 20 w 63"/>
                <a:gd name="T5" fmla="*/ 50 h 79"/>
                <a:gd name="T6" fmla="*/ 20 w 63"/>
                <a:gd name="T7" fmla="*/ 32 h 79"/>
                <a:gd name="T8" fmla="*/ 3 w 63"/>
                <a:gd name="T9" fmla="*/ 50 h 79"/>
                <a:gd name="T10" fmla="*/ 0 w 63"/>
                <a:gd name="T11" fmla="*/ 77 h 79"/>
                <a:gd name="T12" fmla="*/ 20 w 63"/>
                <a:gd name="T13" fmla="*/ 79 h 79"/>
                <a:gd name="T14" fmla="*/ 38 w 63"/>
                <a:gd name="T15" fmla="*/ 55 h 79"/>
                <a:gd name="T16" fmla="*/ 58 w 63"/>
                <a:gd name="T17" fmla="*/ 34 h 79"/>
                <a:gd name="T18" fmla="*/ 63 w 63"/>
                <a:gd name="T19" fmla="*/ 3 h 79"/>
                <a:gd name="T20" fmla="*/ 45 w 6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79">
                  <a:moveTo>
                    <a:pt x="45" y="0"/>
                  </a:moveTo>
                  <a:lnTo>
                    <a:pt x="40" y="32"/>
                  </a:lnTo>
                  <a:lnTo>
                    <a:pt x="20" y="50"/>
                  </a:lnTo>
                  <a:lnTo>
                    <a:pt x="20" y="32"/>
                  </a:lnTo>
                  <a:lnTo>
                    <a:pt x="3" y="50"/>
                  </a:lnTo>
                  <a:lnTo>
                    <a:pt x="0" y="77"/>
                  </a:lnTo>
                  <a:lnTo>
                    <a:pt x="20" y="79"/>
                  </a:lnTo>
                  <a:lnTo>
                    <a:pt x="38" y="55"/>
                  </a:lnTo>
                  <a:lnTo>
                    <a:pt x="58" y="34"/>
                  </a:lnTo>
                  <a:lnTo>
                    <a:pt x="63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C6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4824" y="2891"/>
              <a:ext cx="109" cy="100"/>
            </a:xfrm>
            <a:custGeom>
              <a:avLst/>
              <a:gdLst>
                <a:gd name="T0" fmla="*/ 75 w 217"/>
                <a:gd name="T1" fmla="*/ 201 h 201"/>
                <a:gd name="T2" fmla="*/ 0 w 217"/>
                <a:gd name="T3" fmla="*/ 100 h 201"/>
                <a:gd name="T4" fmla="*/ 5 w 217"/>
                <a:gd name="T5" fmla="*/ 22 h 201"/>
                <a:gd name="T6" fmla="*/ 90 w 217"/>
                <a:gd name="T7" fmla="*/ 0 h 201"/>
                <a:gd name="T8" fmla="*/ 154 w 217"/>
                <a:gd name="T9" fmla="*/ 33 h 201"/>
                <a:gd name="T10" fmla="*/ 217 w 217"/>
                <a:gd name="T11" fmla="*/ 145 h 201"/>
                <a:gd name="T12" fmla="*/ 174 w 217"/>
                <a:gd name="T13" fmla="*/ 145 h 201"/>
                <a:gd name="T14" fmla="*/ 100 w 217"/>
                <a:gd name="T15" fmla="*/ 25 h 201"/>
                <a:gd name="T16" fmla="*/ 27 w 217"/>
                <a:gd name="T17" fmla="*/ 47 h 201"/>
                <a:gd name="T18" fmla="*/ 112 w 217"/>
                <a:gd name="T19" fmla="*/ 172 h 201"/>
                <a:gd name="T20" fmla="*/ 75 w 217"/>
                <a:gd name="T21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7" h="201">
                  <a:moveTo>
                    <a:pt x="75" y="201"/>
                  </a:moveTo>
                  <a:lnTo>
                    <a:pt x="0" y="100"/>
                  </a:lnTo>
                  <a:lnTo>
                    <a:pt x="5" y="22"/>
                  </a:lnTo>
                  <a:lnTo>
                    <a:pt x="90" y="0"/>
                  </a:lnTo>
                  <a:lnTo>
                    <a:pt x="154" y="33"/>
                  </a:lnTo>
                  <a:lnTo>
                    <a:pt x="217" y="145"/>
                  </a:lnTo>
                  <a:lnTo>
                    <a:pt x="174" y="145"/>
                  </a:lnTo>
                  <a:lnTo>
                    <a:pt x="100" y="25"/>
                  </a:lnTo>
                  <a:lnTo>
                    <a:pt x="27" y="47"/>
                  </a:lnTo>
                  <a:lnTo>
                    <a:pt x="112" y="172"/>
                  </a:lnTo>
                  <a:lnTo>
                    <a:pt x="75" y="201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817" y="2509"/>
              <a:ext cx="223" cy="739"/>
            </a:xfrm>
            <a:custGeom>
              <a:avLst/>
              <a:gdLst>
                <a:gd name="T0" fmla="*/ 0 w 445"/>
                <a:gd name="T1" fmla="*/ 24 h 1478"/>
                <a:gd name="T2" fmla="*/ 46 w 445"/>
                <a:gd name="T3" fmla="*/ 0 h 1478"/>
                <a:gd name="T4" fmla="*/ 126 w 445"/>
                <a:gd name="T5" fmla="*/ 22 h 1478"/>
                <a:gd name="T6" fmla="*/ 143 w 445"/>
                <a:gd name="T7" fmla="*/ 87 h 1478"/>
                <a:gd name="T8" fmla="*/ 121 w 445"/>
                <a:gd name="T9" fmla="*/ 124 h 1478"/>
                <a:gd name="T10" fmla="*/ 153 w 445"/>
                <a:gd name="T11" fmla="*/ 126 h 1478"/>
                <a:gd name="T12" fmla="*/ 188 w 445"/>
                <a:gd name="T13" fmla="*/ 204 h 1478"/>
                <a:gd name="T14" fmla="*/ 266 w 445"/>
                <a:gd name="T15" fmla="*/ 418 h 1478"/>
                <a:gd name="T16" fmla="*/ 191 w 445"/>
                <a:gd name="T17" fmla="*/ 254 h 1478"/>
                <a:gd name="T18" fmla="*/ 96 w 445"/>
                <a:gd name="T19" fmla="*/ 129 h 1478"/>
                <a:gd name="T20" fmla="*/ 178 w 445"/>
                <a:gd name="T21" fmla="*/ 279 h 1478"/>
                <a:gd name="T22" fmla="*/ 320 w 445"/>
                <a:gd name="T23" fmla="*/ 642 h 1478"/>
                <a:gd name="T24" fmla="*/ 382 w 445"/>
                <a:gd name="T25" fmla="*/ 799 h 1478"/>
                <a:gd name="T26" fmla="*/ 420 w 445"/>
                <a:gd name="T27" fmla="*/ 1068 h 1478"/>
                <a:gd name="T28" fmla="*/ 372 w 445"/>
                <a:gd name="T29" fmla="*/ 881 h 1478"/>
                <a:gd name="T30" fmla="*/ 321 w 445"/>
                <a:gd name="T31" fmla="*/ 757 h 1478"/>
                <a:gd name="T32" fmla="*/ 315 w 445"/>
                <a:gd name="T33" fmla="*/ 884 h 1478"/>
                <a:gd name="T34" fmla="*/ 363 w 445"/>
                <a:gd name="T35" fmla="*/ 1072 h 1478"/>
                <a:gd name="T36" fmla="*/ 395 w 445"/>
                <a:gd name="T37" fmla="*/ 1178 h 1478"/>
                <a:gd name="T38" fmla="*/ 400 w 445"/>
                <a:gd name="T39" fmla="*/ 1260 h 1478"/>
                <a:gd name="T40" fmla="*/ 445 w 445"/>
                <a:gd name="T41" fmla="*/ 1319 h 1478"/>
                <a:gd name="T42" fmla="*/ 397 w 445"/>
                <a:gd name="T43" fmla="*/ 1332 h 1478"/>
                <a:gd name="T44" fmla="*/ 390 w 445"/>
                <a:gd name="T45" fmla="*/ 1471 h 1478"/>
                <a:gd name="T46" fmla="*/ 325 w 445"/>
                <a:gd name="T47" fmla="*/ 1478 h 1478"/>
                <a:gd name="T48" fmla="*/ 328 w 445"/>
                <a:gd name="T49" fmla="*/ 1387 h 1478"/>
                <a:gd name="T50" fmla="*/ 357 w 445"/>
                <a:gd name="T51" fmla="*/ 1299 h 1478"/>
                <a:gd name="T52" fmla="*/ 335 w 445"/>
                <a:gd name="T53" fmla="*/ 1240 h 1478"/>
                <a:gd name="T54" fmla="*/ 340 w 445"/>
                <a:gd name="T55" fmla="*/ 1127 h 1478"/>
                <a:gd name="T56" fmla="*/ 300 w 445"/>
                <a:gd name="T57" fmla="*/ 953 h 1478"/>
                <a:gd name="T58" fmla="*/ 296 w 445"/>
                <a:gd name="T59" fmla="*/ 831 h 1478"/>
                <a:gd name="T60" fmla="*/ 246 w 445"/>
                <a:gd name="T61" fmla="*/ 697 h 1478"/>
                <a:gd name="T62" fmla="*/ 194 w 445"/>
                <a:gd name="T63" fmla="*/ 574 h 1478"/>
                <a:gd name="T64" fmla="*/ 198 w 445"/>
                <a:gd name="T65" fmla="*/ 515 h 1478"/>
                <a:gd name="T66" fmla="*/ 243 w 445"/>
                <a:gd name="T67" fmla="*/ 599 h 1478"/>
                <a:gd name="T68" fmla="*/ 286 w 445"/>
                <a:gd name="T69" fmla="*/ 699 h 1478"/>
                <a:gd name="T70" fmla="*/ 223 w 445"/>
                <a:gd name="T71" fmla="*/ 500 h 1478"/>
                <a:gd name="T72" fmla="*/ 112 w 445"/>
                <a:gd name="T73" fmla="*/ 234 h 1478"/>
                <a:gd name="T74" fmla="*/ 76 w 445"/>
                <a:gd name="T75" fmla="*/ 159 h 1478"/>
                <a:gd name="T76" fmla="*/ 47 w 445"/>
                <a:gd name="T77" fmla="*/ 256 h 1478"/>
                <a:gd name="T78" fmla="*/ 86 w 445"/>
                <a:gd name="T79" fmla="*/ 315 h 1478"/>
                <a:gd name="T80" fmla="*/ 136 w 445"/>
                <a:gd name="T81" fmla="*/ 463 h 1478"/>
                <a:gd name="T82" fmla="*/ 31 w 445"/>
                <a:gd name="T83" fmla="*/ 321 h 1478"/>
                <a:gd name="T84" fmla="*/ 34 w 445"/>
                <a:gd name="T85" fmla="*/ 206 h 1478"/>
                <a:gd name="T86" fmla="*/ 21 w 445"/>
                <a:gd name="T87" fmla="*/ 124 h 1478"/>
                <a:gd name="T88" fmla="*/ 81 w 445"/>
                <a:gd name="T89" fmla="*/ 61 h 1478"/>
                <a:gd name="T90" fmla="*/ 0 w 445"/>
                <a:gd name="T91" fmla="*/ 24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5" h="1478">
                  <a:moveTo>
                    <a:pt x="0" y="24"/>
                  </a:moveTo>
                  <a:lnTo>
                    <a:pt x="46" y="0"/>
                  </a:lnTo>
                  <a:lnTo>
                    <a:pt x="126" y="22"/>
                  </a:lnTo>
                  <a:lnTo>
                    <a:pt x="143" y="87"/>
                  </a:lnTo>
                  <a:lnTo>
                    <a:pt x="121" y="124"/>
                  </a:lnTo>
                  <a:lnTo>
                    <a:pt x="153" y="126"/>
                  </a:lnTo>
                  <a:lnTo>
                    <a:pt x="188" y="204"/>
                  </a:lnTo>
                  <a:lnTo>
                    <a:pt x="266" y="418"/>
                  </a:lnTo>
                  <a:lnTo>
                    <a:pt x="191" y="254"/>
                  </a:lnTo>
                  <a:lnTo>
                    <a:pt x="96" y="129"/>
                  </a:lnTo>
                  <a:lnTo>
                    <a:pt x="178" y="279"/>
                  </a:lnTo>
                  <a:lnTo>
                    <a:pt x="320" y="642"/>
                  </a:lnTo>
                  <a:lnTo>
                    <a:pt x="382" y="799"/>
                  </a:lnTo>
                  <a:lnTo>
                    <a:pt x="420" y="1068"/>
                  </a:lnTo>
                  <a:lnTo>
                    <a:pt x="372" y="881"/>
                  </a:lnTo>
                  <a:lnTo>
                    <a:pt x="321" y="757"/>
                  </a:lnTo>
                  <a:lnTo>
                    <a:pt x="315" y="884"/>
                  </a:lnTo>
                  <a:lnTo>
                    <a:pt x="363" y="1072"/>
                  </a:lnTo>
                  <a:lnTo>
                    <a:pt x="395" y="1178"/>
                  </a:lnTo>
                  <a:lnTo>
                    <a:pt x="400" y="1260"/>
                  </a:lnTo>
                  <a:lnTo>
                    <a:pt x="445" y="1319"/>
                  </a:lnTo>
                  <a:lnTo>
                    <a:pt x="397" y="1332"/>
                  </a:lnTo>
                  <a:lnTo>
                    <a:pt x="390" y="1471"/>
                  </a:lnTo>
                  <a:lnTo>
                    <a:pt x="325" y="1478"/>
                  </a:lnTo>
                  <a:lnTo>
                    <a:pt x="328" y="1387"/>
                  </a:lnTo>
                  <a:lnTo>
                    <a:pt x="357" y="1299"/>
                  </a:lnTo>
                  <a:lnTo>
                    <a:pt x="335" y="1240"/>
                  </a:lnTo>
                  <a:lnTo>
                    <a:pt x="340" y="1127"/>
                  </a:lnTo>
                  <a:lnTo>
                    <a:pt x="300" y="953"/>
                  </a:lnTo>
                  <a:lnTo>
                    <a:pt x="296" y="831"/>
                  </a:lnTo>
                  <a:lnTo>
                    <a:pt x="246" y="697"/>
                  </a:lnTo>
                  <a:lnTo>
                    <a:pt x="194" y="574"/>
                  </a:lnTo>
                  <a:lnTo>
                    <a:pt x="198" y="515"/>
                  </a:lnTo>
                  <a:lnTo>
                    <a:pt x="243" y="599"/>
                  </a:lnTo>
                  <a:lnTo>
                    <a:pt x="286" y="699"/>
                  </a:lnTo>
                  <a:lnTo>
                    <a:pt x="223" y="500"/>
                  </a:lnTo>
                  <a:lnTo>
                    <a:pt x="112" y="234"/>
                  </a:lnTo>
                  <a:lnTo>
                    <a:pt x="76" y="159"/>
                  </a:lnTo>
                  <a:lnTo>
                    <a:pt x="47" y="256"/>
                  </a:lnTo>
                  <a:lnTo>
                    <a:pt x="86" y="315"/>
                  </a:lnTo>
                  <a:lnTo>
                    <a:pt x="136" y="463"/>
                  </a:lnTo>
                  <a:lnTo>
                    <a:pt x="31" y="321"/>
                  </a:lnTo>
                  <a:lnTo>
                    <a:pt x="34" y="206"/>
                  </a:lnTo>
                  <a:lnTo>
                    <a:pt x="21" y="124"/>
                  </a:lnTo>
                  <a:lnTo>
                    <a:pt x="81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729" y="2533"/>
              <a:ext cx="98" cy="428"/>
            </a:xfrm>
            <a:custGeom>
              <a:avLst/>
              <a:gdLst>
                <a:gd name="T0" fmla="*/ 142 w 196"/>
                <a:gd name="T1" fmla="*/ 0 h 855"/>
                <a:gd name="T2" fmla="*/ 130 w 196"/>
                <a:gd name="T3" fmla="*/ 88 h 855"/>
                <a:gd name="T4" fmla="*/ 125 w 196"/>
                <a:gd name="T5" fmla="*/ 210 h 855"/>
                <a:gd name="T6" fmla="*/ 145 w 196"/>
                <a:gd name="T7" fmla="*/ 317 h 855"/>
                <a:gd name="T8" fmla="*/ 75 w 196"/>
                <a:gd name="T9" fmla="*/ 225 h 855"/>
                <a:gd name="T10" fmla="*/ 73 w 196"/>
                <a:gd name="T11" fmla="*/ 299 h 855"/>
                <a:gd name="T12" fmla="*/ 125 w 196"/>
                <a:gd name="T13" fmla="*/ 391 h 855"/>
                <a:gd name="T14" fmla="*/ 114 w 196"/>
                <a:gd name="T15" fmla="*/ 463 h 855"/>
                <a:gd name="T16" fmla="*/ 58 w 196"/>
                <a:gd name="T17" fmla="*/ 421 h 855"/>
                <a:gd name="T18" fmla="*/ 95 w 196"/>
                <a:gd name="T19" fmla="*/ 503 h 855"/>
                <a:gd name="T20" fmla="*/ 159 w 196"/>
                <a:gd name="T21" fmla="*/ 531 h 855"/>
                <a:gd name="T22" fmla="*/ 147 w 196"/>
                <a:gd name="T23" fmla="*/ 637 h 855"/>
                <a:gd name="T24" fmla="*/ 152 w 196"/>
                <a:gd name="T25" fmla="*/ 710 h 855"/>
                <a:gd name="T26" fmla="*/ 94 w 196"/>
                <a:gd name="T27" fmla="*/ 757 h 855"/>
                <a:gd name="T28" fmla="*/ 92 w 196"/>
                <a:gd name="T29" fmla="*/ 797 h 855"/>
                <a:gd name="T30" fmla="*/ 149 w 196"/>
                <a:gd name="T31" fmla="*/ 784 h 855"/>
                <a:gd name="T32" fmla="*/ 196 w 196"/>
                <a:gd name="T33" fmla="*/ 819 h 855"/>
                <a:gd name="T34" fmla="*/ 120 w 196"/>
                <a:gd name="T35" fmla="*/ 855 h 855"/>
                <a:gd name="T36" fmla="*/ 57 w 196"/>
                <a:gd name="T37" fmla="*/ 837 h 855"/>
                <a:gd name="T38" fmla="*/ 62 w 196"/>
                <a:gd name="T39" fmla="*/ 730 h 855"/>
                <a:gd name="T40" fmla="*/ 0 w 196"/>
                <a:gd name="T41" fmla="*/ 655 h 855"/>
                <a:gd name="T42" fmla="*/ 5 w 196"/>
                <a:gd name="T43" fmla="*/ 548 h 855"/>
                <a:gd name="T44" fmla="*/ 10 w 196"/>
                <a:gd name="T45" fmla="*/ 426 h 855"/>
                <a:gd name="T46" fmla="*/ 25 w 196"/>
                <a:gd name="T47" fmla="*/ 281 h 855"/>
                <a:gd name="T48" fmla="*/ 32 w 196"/>
                <a:gd name="T49" fmla="*/ 125 h 855"/>
                <a:gd name="T50" fmla="*/ 92 w 196"/>
                <a:gd name="T51" fmla="*/ 47 h 855"/>
                <a:gd name="T52" fmla="*/ 104 w 196"/>
                <a:gd name="T53" fmla="*/ 152 h 855"/>
                <a:gd name="T54" fmla="*/ 142 w 196"/>
                <a:gd name="T55" fmla="*/ 0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855">
                  <a:moveTo>
                    <a:pt x="142" y="0"/>
                  </a:moveTo>
                  <a:lnTo>
                    <a:pt x="130" y="88"/>
                  </a:lnTo>
                  <a:lnTo>
                    <a:pt x="125" y="210"/>
                  </a:lnTo>
                  <a:lnTo>
                    <a:pt x="145" y="317"/>
                  </a:lnTo>
                  <a:lnTo>
                    <a:pt x="75" y="225"/>
                  </a:lnTo>
                  <a:lnTo>
                    <a:pt x="73" y="299"/>
                  </a:lnTo>
                  <a:lnTo>
                    <a:pt x="125" y="391"/>
                  </a:lnTo>
                  <a:lnTo>
                    <a:pt x="114" y="463"/>
                  </a:lnTo>
                  <a:lnTo>
                    <a:pt x="58" y="421"/>
                  </a:lnTo>
                  <a:lnTo>
                    <a:pt x="95" y="503"/>
                  </a:lnTo>
                  <a:lnTo>
                    <a:pt x="159" y="531"/>
                  </a:lnTo>
                  <a:lnTo>
                    <a:pt x="147" y="637"/>
                  </a:lnTo>
                  <a:lnTo>
                    <a:pt x="152" y="710"/>
                  </a:lnTo>
                  <a:lnTo>
                    <a:pt x="94" y="757"/>
                  </a:lnTo>
                  <a:lnTo>
                    <a:pt x="92" y="797"/>
                  </a:lnTo>
                  <a:lnTo>
                    <a:pt x="149" y="784"/>
                  </a:lnTo>
                  <a:lnTo>
                    <a:pt x="196" y="819"/>
                  </a:lnTo>
                  <a:lnTo>
                    <a:pt x="120" y="855"/>
                  </a:lnTo>
                  <a:lnTo>
                    <a:pt x="57" y="837"/>
                  </a:lnTo>
                  <a:lnTo>
                    <a:pt x="62" y="730"/>
                  </a:lnTo>
                  <a:lnTo>
                    <a:pt x="0" y="655"/>
                  </a:lnTo>
                  <a:lnTo>
                    <a:pt x="5" y="548"/>
                  </a:lnTo>
                  <a:lnTo>
                    <a:pt x="10" y="426"/>
                  </a:lnTo>
                  <a:lnTo>
                    <a:pt x="25" y="281"/>
                  </a:lnTo>
                  <a:lnTo>
                    <a:pt x="32" y="125"/>
                  </a:lnTo>
                  <a:lnTo>
                    <a:pt x="92" y="47"/>
                  </a:lnTo>
                  <a:lnTo>
                    <a:pt x="104" y="152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658" y="2311"/>
              <a:ext cx="61" cy="99"/>
            </a:xfrm>
            <a:custGeom>
              <a:avLst/>
              <a:gdLst>
                <a:gd name="T0" fmla="*/ 59 w 122"/>
                <a:gd name="T1" fmla="*/ 2 h 198"/>
                <a:gd name="T2" fmla="*/ 39 w 122"/>
                <a:gd name="T3" fmla="*/ 7 h 198"/>
                <a:gd name="T4" fmla="*/ 25 w 122"/>
                <a:gd name="T5" fmla="*/ 29 h 198"/>
                <a:gd name="T6" fmla="*/ 29 w 122"/>
                <a:gd name="T7" fmla="*/ 44 h 198"/>
                <a:gd name="T8" fmla="*/ 52 w 122"/>
                <a:gd name="T9" fmla="*/ 49 h 198"/>
                <a:gd name="T10" fmla="*/ 55 w 122"/>
                <a:gd name="T11" fmla="*/ 71 h 198"/>
                <a:gd name="T12" fmla="*/ 57 w 122"/>
                <a:gd name="T13" fmla="*/ 96 h 198"/>
                <a:gd name="T14" fmla="*/ 39 w 122"/>
                <a:gd name="T15" fmla="*/ 99 h 198"/>
                <a:gd name="T16" fmla="*/ 27 w 122"/>
                <a:gd name="T17" fmla="*/ 119 h 198"/>
                <a:gd name="T18" fmla="*/ 7 w 122"/>
                <a:gd name="T19" fmla="*/ 142 h 198"/>
                <a:gd name="T20" fmla="*/ 0 w 122"/>
                <a:gd name="T21" fmla="*/ 164 h 198"/>
                <a:gd name="T22" fmla="*/ 10 w 122"/>
                <a:gd name="T23" fmla="*/ 182 h 198"/>
                <a:gd name="T24" fmla="*/ 37 w 122"/>
                <a:gd name="T25" fmla="*/ 198 h 198"/>
                <a:gd name="T26" fmla="*/ 72 w 122"/>
                <a:gd name="T27" fmla="*/ 188 h 198"/>
                <a:gd name="T28" fmla="*/ 89 w 122"/>
                <a:gd name="T29" fmla="*/ 186 h 198"/>
                <a:gd name="T30" fmla="*/ 104 w 122"/>
                <a:gd name="T31" fmla="*/ 181 h 198"/>
                <a:gd name="T32" fmla="*/ 114 w 122"/>
                <a:gd name="T33" fmla="*/ 172 h 198"/>
                <a:gd name="T34" fmla="*/ 121 w 122"/>
                <a:gd name="T35" fmla="*/ 164 h 198"/>
                <a:gd name="T36" fmla="*/ 122 w 122"/>
                <a:gd name="T37" fmla="*/ 154 h 198"/>
                <a:gd name="T38" fmla="*/ 119 w 122"/>
                <a:gd name="T39" fmla="*/ 146 h 198"/>
                <a:gd name="T40" fmla="*/ 111 w 122"/>
                <a:gd name="T41" fmla="*/ 136 h 198"/>
                <a:gd name="T42" fmla="*/ 95 w 122"/>
                <a:gd name="T43" fmla="*/ 129 h 198"/>
                <a:gd name="T44" fmla="*/ 99 w 122"/>
                <a:gd name="T45" fmla="*/ 69 h 198"/>
                <a:gd name="T46" fmla="*/ 72 w 122"/>
                <a:gd name="T47" fmla="*/ 45 h 198"/>
                <a:gd name="T48" fmla="*/ 72 w 122"/>
                <a:gd name="T49" fmla="*/ 20 h 198"/>
                <a:gd name="T50" fmla="*/ 70 w 122"/>
                <a:gd name="T51" fmla="*/ 15 h 198"/>
                <a:gd name="T52" fmla="*/ 67 w 122"/>
                <a:gd name="T53" fmla="*/ 7 h 198"/>
                <a:gd name="T54" fmla="*/ 62 w 122"/>
                <a:gd name="T55" fmla="*/ 0 h 198"/>
                <a:gd name="T56" fmla="*/ 59 w 122"/>
                <a:gd name="T57" fmla="*/ 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198">
                  <a:moveTo>
                    <a:pt x="59" y="2"/>
                  </a:moveTo>
                  <a:lnTo>
                    <a:pt x="39" y="7"/>
                  </a:lnTo>
                  <a:lnTo>
                    <a:pt x="25" y="29"/>
                  </a:lnTo>
                  <a:lnTo>
                    <a:pt x="29" y="44"/>
                  </a:lnTo>
                  <a:lnTo>
                    <a:pt x="52" y="49"/>
                  </a:lnTo>
                  <a:lnTo>
                    <a:pt x="55" y="71"/>
                  </a:lnTo>
                  <a:lnTo>
                    <a:pt x="57" y="96"/>
                  </a:lnTo>
                  <a:lnTo>
                    <a:pt x="39" y="99"/>
                  </a:lnTo>
                  <a:lnTo>
                    <a:pt x="27" y="119"/>
                  </a:lnTo>
                  <a:lnTo>
                    <a:pt x="7" y="142"/>
                  </a:lnTo>
                  <a:lnTo>
                    <a:pt x="0" y="164"/>
                  </a:lnTo>
                  <a:lnTo>
                    <a:pt x="10" y="182"/>
                  </a:lnTo>
                  <a:lnTo>
                    <a:pt x="37" y="198"/>
                  </a:lnTo>
                  <a:lnTo>
                    <a:pt x="72" y="188"/>
                  </a:lnTo>
                  <a:lnTo>
                    <a:pt x="89" y="186"/>
                  </a:lnTo>
                  <a:lnTo>
                    <a:pt x="104" y="181"/>
                  </a:lnTo>
                  <a:lnTo>
                    <a:pt x="114" y="172"/>
                  </a:lnTo>
                  <a:lnTo>
                    <a:pt x="121" y="164"/>
                  </a:lnTo>
                  <a:lnTo>
                    <a:pt x="122" y="154"/>
                  </a:lnTo>
                  <a:lnTo>
                    <a:pt x="119" y="146"/>
                  </a:lnTo>
                  <a:lnTo>
                    <a:pt x="111" y="136"/>
                  </a:lnTo>
                  <a:lnTo>
                    <a:pt x="95" y="129"/>
                  </a:lnTo>
                  <a:lnTo>
                    <a:pt x="99" y="69"/>
                  </a:lnTo>
                  <a:lnTo>
                    <a:pt x="72" y="45"/>
                  </a:lnTo>
                  <a:lnTo>
                    <a:pt x="72" y="20"/>
                  </a:lnTo>
                  <a:lnTo>
                    <a:pt x="70" y="15"/>
                  </a:lnTo>
                  <a:lnTo>
                    <a:pt x="67" y="7"/>
                  </a:lnTo>
                  <a:lnTo>
                    <a:pt x="62" y="0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3777" y="2269"/>
              <a:ext cx="528" cy="764"/>
            </a:xfrm>
            <a:custGeom>
              <a:avLst/>
              <a:gdLst>
                <a:gd name="T0" fmla="*/ 0 w 1057"/>
                <a:gd name="T1" fmla="*/ 20 h 1529"/>
                <a:gd name="T2" fmla="*/ 360 w 1057"/>
                <a:gd name="T3" fmla="*/ 1529 h 1529"/>
                <a:gd name="T4" fmla="*/ 1057 w 1057"/>
                <a:gd name="T5" fmla="*/ 1389 h 1529"/>
                <a:gd name="T6" fmla="*/ 679 w 1057"/>
                <a:gd name="T7" fmla="*/ 0 h 1529"/>
                <a:gd name="T8" fmla="*/ 0 w 1057"/>
                <a:gd name="T9" fmla="*/ 2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7" h="1529">
                  <a:moveTo>
                    <a:pt x="0" y="20"/>
                  </a:moveTo>
                  <a:lnTo>
                    <a:pt x="360" y="1529"/>
                  </a:lnTo>
                  <a:lnTo>
                    <a:pt x="1057" y="1389"/>
                  </a:lnTo>
                  <a:lnTo>
                    <a:pt x="67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921" y="2963"/>
              <a:ext cx="544" cy="140"/>
            </a:xfrm>
            <a:custGeom>
              <a:avLst/>
              <a:gdLst>
                <a:gd name="T0" fmla="*/ 0 w 1087"/>
                <a:gd name="T1" fmla="*/ 150 h 280"/>
                <a:gd name="T2" fmla="*/ 31 w 1087"/>
                <a:gd name="T3" fmla="*/ 260 h 280"/>
                <a:gd name="T4" fmla="*/ 250 w 1087"/>
                <a:gd name="T5" fmla="*/ 280 h 280"/>
                <a:gd name="T6" fmla="*/ 1087 w 1087"/>
                <a:gd name="T7" fmla="*/ 110 h 280"/>
                <a:gd name="T8" fmla="*/ 1087 w 1087"/>
                <a:gd name="T9" fmla="*/ 10 h 280"/>
                <a:gd name="T10" fmla="*/ 728 w 1087"/>
                <a:gd name="T11" fmla="*/ 0 h 280"/>
                <a:gd name="T12" fmla="*/ 719 w 1087"/>
                <a:gd name="T13" fmla="*/ 1 h 280"/>
                <a:gd name="T14" fmla="*/ 698 w 1087"/>
                <a:gd name="T15" fmla="*/ 5 h 280"/>
                <a:gd name="T16" fmla="*/ 662 w 1087"/>
                <a:gd name="T17" fmla="*/ 11 h 280"/>
                <a:gd name="T18" fmla="*/ 617 w 1087"/>
                <a:gd name="T19" fmla="*/ 20 h 280"/>
                <a:gd name="T20" fmla="*/ 564 w 1087"/>
                <a:gd name="T21" fmla="*/ 30 h 280"/>
                <a:gd name="T22" fmla="*/ 504 w 1087"/>
                <a:gd name="T23" fmla="*/ 42 h 280"/>
                <a:gd name="T24" fmla="*/ 438 w 1087"/>
                <a:gd name="T25" fmla="*/ 55 h 280"/>
                <a:gd name="T26" fmla="*/ 372 w 1087"/>
                <a:gd name="T27" fmla="*/ 67 h 280"/>
                <a:gd name="T28" fmla="*/ 305 w 1087"/>
                <a:gd name="T29" fmla="*/ 80 h 280"/>
                <a:gd name="T30" fmla="*/ 239 w 1087"/>
                <a:gd name="T31" fmla="*/ 93 h 280"/>
                <a:gd name="T32" fmla="*/ 178 w 1087"/>
                <a:gd name="T33" fmla="*/ 107 h 280"/>
                <a:gd name="T34" fmla="*/ 122 w 1087"/>
                <a:gd name="T35" fmla="*/ 118 h 280"/>
                <a:gd name="T36" fmla="*/ 76 w 1087"/>
                <a:gd name="T37" fmla="*/ 128 h 280"/>
                <a:gd name="T38" fmla="*/ 37 w 1087"/>
                <a:gd name="T39" fmla="*/ 138 h 280"/>
                <a:gd name="T40" fmla="*/ 12 w 1087"/>
                <a:gd name="T41" fmla="*/ 145 h 280"/>
                <a:gd name="T42" fmla="*/ 0 w 1087"/>
                <a:gd name="T43" fmla="*/ 15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7" h="280">
                  <a:moveTo>
                    <a:pt x="0" y="150"/>
                  </a:moveTo>
                  <a:lnTo>
                    <a:pt x="31" y="260"/>
                  </a:lnTo>
                  <a:lnTo>
                    <a:pt x="250" y="280"/>
                  </a:lnTo>
                  <a:lnTo>
                    <a:pt x="1087" y="110"/>
                  </a:lnTo>
                  <a:lnTo>
                    <a:pt x="1087" y="10"/>
                  </a:lnTo>
                  <a:lnTo>
                    <a:pt x="728" y="0"/>
                  </a:lnTo>
                  <a:lnTo>
                    <a:pt x="719" y="1"/>
                  </a:lnTo>
                  <a:lnTo>
                    <a:pt x="698" y="5"/>
                  </a:lnTo>
                  <a:lnTo>
                    <a:pt x="662" y="11"/>
                  </a:lnTo>
                  <a:lnTo>
                    <a:pt x="617" y="20"/>
                  </a:lnTo>
                  <a:lnTo>
                    <a:pt x="564" y="30"/>
                  </a:lnTo>
                  <a:lnTo>
                    <a:pt x="504" y="42"/>
                  </a:lnTo>
                  <a:lnTo>
                    <a:pt x="438" y="55"/>
                  </a:lnTo>
                  <a:lnTo>
                    <a:pt x="372" y="67"/>
                  </a:lnTo>
                  <a:lnTo>
                    <a:pt x="305" y="80"/>
                  </a:lnTo>
                  <a:lnTo>
                    <a:pt x="239" y="93"/>
                  </a:lnTo>
                  <a:lnTo>
                    <a:pt x="178" y="107"/>
                  </a:lnTo>
                  <a:lnTo>
                    <a:pt x="122" y="118"/>
                  </a:lnTo>
                  <a:lnTo>
                    <a:pt x="76" y="128"/>
                  </a:lnTo>
                  <a:lnTo>
                    <a:pt x="37" y="138"/>
                  </a:lnTo>
                  <a:lnTo>
                    <a:pt x="12" y="14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3954" y="2970"/>
              <a:ext cx="507" cy="81"/>
            </a:xfrm>
            <a:custGeom>
              <a:avLst/>
              <a:gdLst>
                <a:gd name="T0" fmla="*/ 0 w 1014"/>
                <a:gd name="T1" fmla="*/ 142 h 162"/>
                <a:gd name="T2" fmla="*/ 220 w 1014"/>
                <a:gd name="T3" fmla="*/ 162 h 162"/>
                <a:gd name="T4" fmla="*/ 1014 w 1014"/>
                <a:gd name="T5" fmla="*/ 10 h 162"/>
                <a:gd name="T6" fmla="*/ 703 w 1014"/>
                <a:gd name="T7" fmla="*/ 0 h 162"/>
                <a:gd name="T8" fmla="*/ 0 w 1014"/>
                <a:gd name="T9" fmla="*/ 14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4" h="162">
                  <a:moveTo>
                    <a:pt x="0" y="142"/>
                  </a:moveTo>
                  <a:lnTo>
                    <a:pt x="220" y="162"/>
                  </a:lnTo>
                  <a:lnTo>
                    <a:pt x="1014" y="10"/>
                  </a:lnTo>
                  <a:lnTo>
                    <a:pt x="703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B7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4034" y="3026"/>
              <a:ext cx="35" cy="15"/>
            </a:xfrm>
            <a:custGeom>
              <a:avLst/>
              <a:gdLst>
                <a:gd name="T0" fmla="*/ 35 w 70"/>
                <a:gd name="T1" fmla="*/ 0 h 32"/>
                <a:gd name="T2" fmla="*/ 49 w 70"/>
                <a:gd name="T3" fmla="*/ 2 h 32"/>
                <a:gd name="T4" fmla="*/ 60 w 70"/>
                <a:gd name="T5" fmla="*/ 5 h 32"/>
                <a:gd name="T6" fmla="*/ 67 w 70"/>
                <a:gd name="T7" fmla="*/ 8 h 32"/>
                <a:gd name="T8" fmla="*/ 70 w 70"/>
                <a:gd name="T9" fmla="*/ 15 h 32"/>
                <a:gd name="T10" fmla="*/ 67 w 70"/>
                <a:gd name="T11" fmla="*/ 22 h 32"/>
                <a:gd name="T12" fmla="*/ 60 w 70"/>
                <a:gd name="T13" fmla="*/ 27 h 32"/>
                <a:gd name="T14" fmla="*/ 49 w 70"/>
                <a:gd name="T15" fmla="*/ 30 h 32"/>
                <a:gd name="T16" fmla="*/ 35 w 70"/>
                <a:gd name="T17" fmla="*/ 32 h 32"/>
                <a:gd name="T18" fmla="*/ 22 w 70"/>
                <a:gd name="T19" fmla="*/ 30 h 32"/>
                <a:gd name="T20" fmla="*/ 10 w 70"/>
                <a:gd name="T21" fmla="*/ 27 h 32"/>
                <a:gd name="T22" fmla="*/ 3 w 70"/>
                <a:gd name="T23" fmla="*/ 22 h 32"/>
                <a:gd name="T24" fmla="*/ 0 w 70"/>
                <a:gd name="T25" fmla="*/ 15 h 32"/>
                <a:gd name="T26" fmla="*/ 3 w 70"/>
                <a:gd name="T27" fmla="*/ 8 h 32"/>
                <a:gd name="T28" fmla="*/ 10 w 70"/>
                <a:gd name="T29" fmla="*/ 5 h 32"/>
                <a:gd name="T30" fmla="*/ 22 w 70"/>
                <a:gd name="T31" fmla="*/ 2 h 32"/>
                <a:gd name="T32" fmla="*/ 35 w 70"/>
                <a:gd name="T3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32">
                  <a:moveTo>
                    <a:pt x="35" y="0"/>
                  </a:moveTo>
                  <a:lnTo>
                    <a:pt x="49" y="2"/>
                  </a:lnTo>
                  <a:lnTo>
                    <a:pt x="60" y="5"/>
                  </a:lnTo>
                  <a:lnTo>
                    <a:pt x="67" y="8"/>
                  </a:lnTo>
                  <a:lnTo>
                    <a:pt x="70" y="15"/>
                  </a:lnTo>
                  <a:lnTo>
                    <a:pt x="67" y="22"/>
                  </a:lnTo>
                  <a:lnTo>
                    <a:pt x="60" y="27"/>
                  </a:lnTo>
                  <a:lnTo>
                    <a:pt x="49" y="30"/>
                  </a:lnTo>
                  <a:lnTo>
                    <a:pt x="35" y="32"/>
                  </a:lnTo>
                  <a:lnTo>
                    <a:pt x="22" y="30"/>
                  </a:lnTo>
                  <a:lnTo>
                    <a:pt x="10" y="27"/>
                  </a:lnTo>
                  <a:lnTo>
                    <a:pt x="3" y="22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0" y="5"/>
                  </a:lnTo>
                  <a:lnTo>
                    <a:pt x="22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D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4099" y="3000"/>
              <a:ext cx="45" cy="26"/>
            </a:xfrm>
            <a:custGeom>
              <a:avLst/>
              <a:gdLst>
                <a:gd name="T0" fmla="*/ 46 w 91"/>
                <a:gd name="T1" fmla="*/ 0 h 50"/>
                <a:gd name="T2" fmla="*/ 64 w 91"/>
                <a:gd name="T3" fmla="*/ 2 h 50"/>
                <a:gd name="T4" fmla="*/ 77 w 91"/>
                <a:gd name="T5" fmla="*/ 7 h 50"/>
                <a:gd name="T6" fmla="*/ 87 w 91"/>
                <a:gd name="T7" fmla="*/ 15 h 50"/>
                <a:gd name="T8" fmla="*/ 91 w 91"/>
                <a:gd name="T9" fmla="*/ 25 h 50"/>
                <a:gd name="T10" fmla="*/ 87 w 91"/>
                <a:gd name="T11" fmla="*/ 35 h 50"/>
                <a:gd name="T12" fmla="*/ 77 w 91"/>
                <a:gd name="T13" fmla="*/ 42 h 50"/>
                <a:gd name="T14" fmla="*/ 64 w 91"/>
                <a:gd name="T15" fmla="*/ 48 h 50"/>
                <a:gd name="T16" fmla="*/ 46 w 91"/>
                <a:gd name="T17" fmla="*/ 50 h 50"/>
                <a:gd name="T18" fmla="*/ 27 w 91"/>
                <a:gd name="T19" fmla="*/ 48 h 50"/>
                <a:gd name="T20" fmla="*/ 14 w 91"/>
                <a:gd name="T21" fmla="*/ 42 h 50"/>
                <a:gd name="T22" fmla="*/ 4 w 91"/>
                <a:gd name="T23" fmla="*/ 35 h 50"/>
                <a:gd name="T24" fmla="*/ 0 w 91"/>
                <a:gd name="T25" fmla="*/ 25 h 50"/>
                <a:gd name="T26" fmla="*/ 4 w 91"/>
                <a:gd name="T27" fmla="*/ 15 h 50"/>
                <a:gd name="T28" fmla="*/ 14 w 91"/>
                <a:gd name="T29" fmla="*/ 7 h 50"/>
                <a:gd name="T30" fmla="*/ 27 w 91"/>
                <a:gd name="T31" fmla="*/ 2 h 50"/>
                <a:gd name="T32" fmla="*/ 46 w 9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50">
                  <a:moveTo>
                    <a:pt x="46" y="0"/>
                  </a:moveTo>
                  <a:lnTo>
                    <a:pt x="64" y="2"/>
                  </a:lnTo>
                  <a:lnTo>
                    <a:pt x="77" y="7"/>
                  </a:lnTo>
                  <a:lnTo>
                    <a:pt x="87" y="15"/>
                  </a:lnTo>
                  <a:lnTo>
                    <a:pt x="91" y="25"/>
                  </a:lnTo>
                  <a:lnTo>
                    <a:pt x="87" y="35"/>
                  </a:lnTo>
                  <a:lnTo>
                    <a:pt x="77" y="42"/>
                  </a:lnTo>
                  <a:lnTo>
                    <a:pt x="64" y="48"/>
                  </a:lnTo>
                  <a:lnTo>
                    <a:pt x="46" y="50"/>
                  </a:lnTo>
                  <a:lnTo>
                    <a:pt x="27" y="48"/>
                  </a:lnTo>
                  <a:lnTo>
                    <a:pt x="14" y="42"/>
                  </a:lnTo>
                  <a:lnTo>
                    <a:pt x="4" y="35"/>
                  </a:lnTo>
                  <a:lnTo>
                    <a:pt x="0" y="25"/>
                  </a:lnTo>
                  <a:lnTo>
                    <a:pt x="4" y="15"/>
                  </a:lnTo>
                  <a:lnTo>
                    <a:pt x="14" y="7"/>
                  </a:lnTo>
                  <a:lnTo>
                    <a:pt x="27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A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4" name="Freeform 27"/>
            <p:cNvSpPr>
              <a:spLocks/>
            </p:cNvSpPr>
            <p:nvPr/>
          </p:nvSpPr>
          <p:spPr bwMode="auto">
            <a:xfrm>
              <a:off x="4169" y="2990"/>
              <a:ext cx="56" cy="20"/>
            </a:xfrm>
            <a:custGeom>
              <a:avLst/>
              <a:gdLst>
                <a:gd name="T0" fmla="*/ 55 w 110"/>
                <a:gd name="T1" fmla="*/ 0 h 40"/>
                <a:gd name="T2" fmla="*/ 67 w 110"/>
                <a:gd name="T3" fmla="*/ 0 h 40"/>
                <a:gd name="T4" fmla="*/ 77 w 110"/>
                <a:gd name="T5" fmla="*/ 2 h 40"/>
                <a:gd name="T6" fmla="*/ 85 w 110"/>
                <a:gd name="T7" fmla="*/ 3 h 40"/>
                <a:gd name="T8" fmla="*/ 94 w 110"/>
                <a:gd name="T9" fmla="*/ 5 h 40"/>
                <a:gd name="T10" fmla="*/ 100 w 110"/>
                <a:gd name="T11" fmla="*/ 8 h 40"/>
                <a:gd name="T12" fmla="*/ 105 w 110"/>
                <a:gd name="T13" fmla="*/ 12 h 40"/>
                <a:gd name="T14" fmla="*/ 109 w 110"/>
                <a:gd name="T15" fmla="*/ 15 h 40"/>
                <a:gd name="T16" fmla="*/ 110 w 110"/>
                <a:gd name="T17" fmla="*/ 20 h 40"/>
                <a:gd name="T18" fmla="*/ 109 w 110"/>
                <a:gd name="T19" fmla="*/ 25 h 40"/>
                <a:gd name="T20" fmla="*/ 105 w 110"/>
                <a:gd name="T21" fmla="*/ 28 h 40"/>
                <a:gd name="T22" fmla="*/ 100 w 110"/>
                <a:gd name="T23" fmla="*/ 32 h 40"/>
                <a:gd name="T24" fmla="*/ 94 w 110"/>
                <a:gd name="T25" fmla="*/ 35 h 40"/>
                <a:gd name="T26" fmla="*/ 85 w 110"/>
                <a:gd name="T27" fmla="*/ 37 h 40"/>
                <a:gd name="T28" fmla="*/ 77 w 110"/>
                <a:gd name="T29" fmla="*/ 38 h 40"/>
                <a:gd name="T30" fmla="*/ 67 w 110"/>
                <a:gd name="T31" fmla="*/ 40 h 40"/>
                <a:gd name="T32" fmla="*/ 55 w 110"/>
                <a:gd name="T33" fmla="*/ 40 h 40"/>
                <a:gd name="T34" fmla="*/ 43 w 110"/>
                <a:gd name="T35" fmla="*/ 40 h 40"/>
                <a:gd name="T36" fmla="*/ 33 w 110"/>
                <a:gd name="T37" fmla="*/ 38 h 40"/>
                <a:gd name="T38" fmla="*/ 25 w 110"/>
                <a:gd name="T39" fmla="*/ 37 h 40"/>
                <a:gd name="T40" fmla="*/ 17 w 110"/>
                <a:gd name="T41" fmla="*/ 35 h 40"/>
                <a:gd name="T42" fmla="*/ 10 w 110"/>
                <a:gd name="T43" fmla="*/ 32 h 40"/>
                <a:gd name="T44" fmla="*/ 5 w 110"/>
                <a:gd name="T45" fmla="*/ 28 h 40"/>
                <a:gd name="T46" fmla="*/ 2 w 110"/>
                <a:gd name="T47" fmla="*/ 25 h 40"/>
                <a:gd name="T48" fmla="*/ 0 w 110"/>
                <a:gd name="T49" fmla="*/ 20 h 40"/>
                <a:gd name="T50" fmla="*/ 2 w 110"/>
                <a:gd name="T51" fmla="*/ 15 h 40"/>
                <a:gd name="T52" fmla="*/ 5 w 110"/>
                <a:gd name="T53" fmla="*/ 12 h 40"/>
                <a:gd name="T54" fmla="*/ 10 w 110"/>
                <a:gd name="T55" fmla="*/ 8 h 40"/>
                <a:gd name="T56" fmla="*/ 17 w 110"/>
                <a:gd name="T57" fmla="*/ 5 h 40"/>
                <a:gd name="T58" fmla="*/ 25 w 110"/>
                <a:gd name="T59" fmla="*/ 3 h 40"/>
                <a:gd name="T60" fmla="*/ 33 w 110"/>
                <a:gd name="T61" fmla="*/ 2 h 40"/>
                <a:gd name="T62" fmla="*/ 43 w 110"/>
                <a:gd name="T63" fmla="*/ 0 h 40"/>
                <a:gd name="T64" fmla="*/ 55 w 110"/>
                <a:gd name="T6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40">
                  <a:moveTo>
                    <a:pt x="55" y="0"/>
                  </a:moveTo>
                  <a:lnTo>
                    <a:pt x="67" y="0"/>
                  </a:lnTo>
                  <a:lnTo>
                    <a:pt x="77" y="2"/>
                  </a:lnTo>
                  <a:lnTo>
                    <a:pt x="85" y="3"/>
                  </a:lnTo>
                  <a:lnTo>
                    <a:pt x="94" y="5"/>
                  </a:lnTo>
                  <a:lnTo>
                    <a:pt x="100" y="8"/>
                  </a:lnTo>
                  <a:lnTo>
                    <a:pt x="105" y="12"/>
                  </a:lnTo>
                  <a:lnTo>
                    <a:pt x="109" y="15"/>
                  </a:lnTo>
                  <a:lnTo>
                    <a:pt x="110" y="20"/>
                  </a:lnTo>
                  <a:lnTo>
                    <a:pt x="109" y="25"/>
                  </a:lnTo>
                  <a:lnTo>
                    <a:pt x="105" y="28"/>
                  </a:lnTo>
                  <a:lnTo>
                    <a:pt x="100" y="32"/>
                  </a:lnTo>
                  <a:lnTo>
                    <a:pt x="94" y="35"/>
                  </a:lnTo>
                  <a:lnTo>
                    <a:pt x="85" y="37"/>
                  </a:lnTo>
                  <a:lnTo>
                    <a:pt x="77" y="38"/>
                  </a:lnTo>
                  <a:lnTo>
                    <a:pt x="67" y="40"/>
                  </a:lnTo>
                  <a:lnTo>
                    <a:pt x="55" y="40"/>
                  </a:lnTo>
                  <a:lnTo>
                    <a:pt x="43" y="40"/>
                  </a:lnTo>
                  <a:lnTo>
                    <a:pt x="33" y="38"/>
                  </a:lnTo>
                  <a:lnTo>
                    <a:pt x="25" y="37"/>
                  </a:lnTo>
                  <a:lnTo>
                    <a:pt x="17" y="35"/>
                  </a:lnTo>
                  <a:lnTo>
                    <a:pt x="10" y="32"/>
                  </a:lnTo>
                  <a:lnTo>
                    <a:pt x="5" y="28"/>
                  </a:lnTo>
                  <a:lnTo>
                    <a:pt x="2" y="25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5" y="12"/>
                  </a:lnTo>
                  <a:lnTo>
                    <a:pt x="10" y="8"/>
                  </a:lnTo>
                  <a:lnTo>
                    <a:pt x="17" y="5"/>
                  </a:lnTo>
                  <a:lnTo>
                    <a:pt x="25" y="3"/>
                  </a:lnTo>
                  <a:lnTo>
                    <a:pt x="33" y="2"/>
                  </a:lnTo>
                  <a:lnTo>
                    <a:pt x="43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5" name="Freeform 28"/>
            <p:cNvSpPr>
              <a:spLocks/>
            </p:cNvSpPr>
            <p:nvPr/>
          </p:nvSpPr>
          <p:spPr bwMode="auto">
            <a:xfrm>
              <a:off x="4260" y="2975"/>
              <a:ext cx="46" cy="25"/>
            </a:xfrm>
            <a:custGeom>
              <a:avLst/>
              <a:gdLst>
                <a:gd name="T0" fmla="*/ 46 w 92"/>
                <a:gd name="T1" fmla="*/ 0 h 50"/>
                <a:gd name="T2" fmla="*/ 64 w 92"/>
                <a:gd name="T3" fmla="*/ 1 h 50"/>
                <a:gd name="T4" fmla="*/ 79 w 92"/>
                <a:gd name="T5" fmla="*/ 6 h 50"/>
                <a:gd name="T6" fmla="*/ 89 w 92"/>
                <a:gd name="T7" fmla="*/ 15 h 50"/>
                <a:gd name="T8" fmla="*/ 92 w 92"/>
                <a:gd name="T9" fmla="*/ 25 h 50"/>
                <a:gd name="T10" fmla="*/ 89 w 92"/>
                <a:gd name="T11" fmla="*/ 35 h 50"/>
                <a:gd name="T12" fmla="*/ 79 w 92"/>
                <a:gd name="T13" fmla="*/ 42 h 50"/>
                <a:gd name="T14" fmla="*/ 64 w 92"/>
                <a:gd name="T15" fmla="*/ 48 h 50"/>
                <a:gd name="T16" fmla="*/ 46 w 92"/>
                <a:gd name="T17" fmla="*/ 50 h 50"/>
                <a:gd name="T18" fmla="*/ 29 w 92"/>
                <a:gd name="T19" fmla="*/ 48 h 50"/>
                <a:gd name="T20" fmla="*/ 14 w 92"/>
                <a:gd name="T21" fmla="*/ 42 h 50"/>
                <a:gd name="T22" fmla="*/ 4 w 92"/>
                <a:gd name="T23" fmla="*/ 35 h 50"/>
                <a:gd name="T24" fmla="*/ 0 w 92"/>
                <a:gd name="T25" fmla="*/ 25 h 50"/>
                <a:gd name="T26" fmla="*/ 4 w 92"/>
                <a:gd name="T27" fmla="*/ 15 h 50"/>
                <a:gd name="T28" fmla="*/ 14 w 92"/>
                <a:gd name="T29" fmla="*/ 6 h 50"/>
                <a:gd name="T30" fmla="*/ 29 w 92"/>
                <a:gd name="T31" fmla="*/ 1 h 50"/>
                <a:gd name="T32" fmla="*/ 46 w 92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50">
                  <a:moveTo>
                    <a:pt x="46" y="0"/>
                  </a:moveTo>
                  <a:lnTo>
                    <a:pt x="64" y="1"/>
                  </a:lnTo>
                  <a:lnTo>
                    <a:pt x="79" y="6"/>
                  </a:lnTo>
                  <a:lnTo>
                    <a:pt x="89" y="15"/>
                  </a:lnTo>
                  <a:lnTo>
                    <a:pt x="92" y="25"/>
                  </a:lnTo>
                  <a:lnTo>
                    <a:pt x="89" y="35"/>
                  </a:lnTo>
                  <a:lnTo>
                    <a:pt x="79" y="42"/>
                  </a:lnTo>
                  <a:lnTo>
                    <a:pt x="64" y="48"/>
                  </a:lnTo>
                  <a:lnTo>
                    <a:pt x="46" y="50"/>
                  </a:lnTo>
                  <a:lnTo>
                    <a:pt x="29" y="48"/>
                  </a:lnTo>
                  <a:lnTo>
                    <a:pt x="14" y="42"/>
                  </a:lnTo>
                  <a:lnTo>
                    <a:pt x="4" y="35"/>
                  </a:lnTo>
                  <a:lnTo>
                    <a:pt x="0" y="25"/>
                  </a:lnTo>
                  <a:lnTo>
                    <a:pt x="4" y="15"/>
                  </a:lnTo>
                  <a:lnTo>
                    <a:pt x="14" y="6"/>
                  </a:lnTo>
                  <a:lnTo>
                    <a:pt x="29" y="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0F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8" name="Freeform 29"/>
            <p:cNvSpPr>
              <a:spLocks/>
            </p:cNvSpPr>
            <p:nvPr/>
          </p:nvSpPr>
          <p:spPr bwMode="auto">
            <a:xfrm>
              <a:off x="4806" y="2462"/>
              <a:ext cx="142" cy="454"/>
            </a:xfrm>
            <a:custGeom>
              <a:avLst/>
              <a:gdLst>
                <a:gd name="T0" fmla="*/ 229 w 284"/>
                <a:gd name="T1" fmla="*/ 0 h 909"/>
                <a:gd name="T2" fmla="*/ 187 w 284"/>
                <a:gd name="T3" fmla="*/ 17 h 909"/>
                <a:gd name="T4" fmla="*/ 152 w 284"/>
                <a:gd name="T5" fmla="*/ 34 h 909"/>
                <a:gd name="T6" fmla="*/ 122 w 284"/>
                <a:gd name="T7" fmla="*/ 52 h 909"/>
                <a:gd name="T8" fmla="*/ 95 w 284"/>
                <a:gd name="T9" fmla="*/ 72 h 909"/>
                <a:gd name="T10" fmla="*/ 70 w 284"/>
                <a:gd name="T11" fmla="*/ 99 h 909"/>
                <a:gd name="T12" fmla="*/ 49 w 284"/>
                <a:gd name="T13" fmla="*/ 134 h 909"/>
                <a:gd name="T14" fmla="*/ 25 w 284"/>
                <a:gd name="T15" fmla="*/ 176 h 909"/>
                <a:gd name="T16" fmla="*/ 0 w 284"/>
                <a:gd name="T17" fmla="*/ 231 h 909"/>
                <a:gd name="T18" fmla="*/ 10 w 284"/>
                <a:gd name="T19" fmla="*/ 563 h 909"/>
                <a:gd name="T20" fmla="*/ 45 w 284"/>
                <a:gd name="T21" fmla="*/ 909 h 909"/>
                <a:gd name="T22" fmla="*/ 124 w 284"/>
                <a:gd name="T23" fmla="*/ 889 h 909"/>
                <a:gd name="T24" fmla="*/ 89 w 284"/>
                <a:gd name="T25" fmla="*/ 774 h 909"/>
                <a:gd name="T26" fmla="*/ 47 w 284"/>
                <a:gd name="T27" fmla="*/ 572 h 909"/>
                <a:gd name="T28" fmla="*/ 50 w 284"/>
                <a:gd name="T29" fmla="*/ 508 h 909"/>
                <a:gd name="T30" fmla="*/ 52 w 284"/>
                <a:gd name="T31" fmla="*/ 451 h 909"/>
                <a:gd name="T32" fmla="*/ 52 w 284"/>
                <a:gd name="T33" fmla="*/ 398 h 909"/>
                <a:gd name="T34" fmla="*/ 54 w 284"/>
                <a:gd name="T35" fmla="*/ 349 h 909"/>
                <a:gd name="T36" fmla="*/ 55 w 284"/>
                <a:gd name="T37" fmla="*/ 304 h 909"/>
                <a:gd name="T38" fmla="*/ 57 w 284"/>
                <a:gd name="T39" fmla="*/ 264 h 909"/>
                <a:gd name="T40" fmla="*/ 62 w 284"/>
                <a:gd name="T41" fmla="*/ 227 h 909"/>
                <a:gd name="T42" fmla="*/ 69 w 284"/>
                <a:gd name="T43" fmla="*/ 194 h 909"/>
                <a:gd name="T44" fmla="*/ 79 w 284"/>
                <a:gd name="T45" fmla="*/ 164 h 909"/>
                <a:gd name="T46" fmla="*/ 92 w 284"/>
                <a:gd name="T47" fmla="*/ 135 h 909"/>
                <a:gd name="T48" fmla="*/ 110 w 284"/>
                <a:gd name="T49" fmla="*/ 112 h 909"/>
                <a:gd name="T50" fmla="*/ 132 w 284"/>
                <a:gd name="T51" fmla="*/ 89 h 909"/>
                <a:gd name="T52" fmla="*/ 161 w 284"/>
                <a:gd name="T53" fmla="*/ 69 h 909"/>
                <a:gd name="T54" fmla="*/ 196 w 284"/>
                <a:gd name="T55" fmla="*/ 50 h 909"/>
                <a:gd name="T56" fmla="*/ 236 w 284"/>
                <a:gd name="T57" fmla="*/ 34 h 909"/>
                <a:gd name="T58" fmla="*/ 284 w 284"/>
                <a:gd name="T59" fmla="*/ 19 h 909"/>
                <a:gd name="T60" fmla="*/ 229 w 284"/>
                <a:gd name="T61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4" h="909">
                  <a:moveTo>
                    <a:pt x="229" y="0"/>
                  </a:moveTo>
                  <a:lnTo>
                    <a:pt x="187" y="17"/>
                  </a:lnTo>
                  <a:lnTo>
                    <a:pt x="152" y="34"/>
                  </a:lnTo>
                  <a:lnTo>
                    <a:pt x="122" y="52"/>
                  </a:lnTo>
                  <a:lnTo>
                    <a:pt x="95" y="72"/>
                  </a:lnTo>
                  <a:lnTo>
                    <a:pt x="70" y="99"/>
                  </a:lnTo>
                  <a:lnTo>
                    <a:pt x="49" y="134"/>
                  </a:lnTo>
                  <a:lnTo>
                    <a:pt x="25" y="176"/>
                  </a:lnTo>
                  <a:lnTo>
                    <a:pt x="0" y="231"/>
                  </a:lnTo>
                  <a:lnTo>
                    <a:pt x="10" y="563"/>
                  </a:lnTo>
                  <a:lnTo>
                    <a:pt x="45" y="909"/>
                  </a:lnTo>
                  <a:lnTo>
                    <a:pt x="124" y="889"/>
                  </a:lnTo>
                  <a:lnTo>
                    <a:pt x="89" y="774"/>
                  </a:lnTo>
                  <a:lnTo>
                    <a:pt x="47" y="572"/>
                  </a:lnTo>
                  <a:lnTo>
                    <a:pt x="50" y="508"/>
                  </a:lnTo>
                  <a:lnTo>
                    <a:pt x="52" y="451"/>
                  </a:lnTo>
                  <a:lnTo>
                    <a:pt x="52" y="398"/>
                  </a:lnTo>
                  <a:lnTo>
                    <a:pt x="54" y="349"/>
                  </a:lnTo>
                  <a:lnTo>
                    <a:pt x="55" y="304"/>
                  </a:lnTo>
                  <a:lnTo>
                    <a:pt x="57" y="264"/>
                  </a:lnTo>
                  <a:lnTo>
                    <a:pt x="62" y="227"/>
                  </a:lnTo>
                  <a:lnTo>
                    <a:pt x="69" y="194"/>
                  </a:lnTo>
                  <a:lnTo>
                    <a:pt x="79" y="164"/>
                  </a:lnTo>
                  <a:lnTo>
                    <a:pt x="92" y="135"/>
                  </a:lnTo>
                  <a:lnTo>
                    <a:pt x="110" y="112"/>
                  </a:lnTo>
                  <a:lnTo>
                    <a:pt x="132" y="89"/>
                  </a:lnTo>
                  <a:lnTo>
                    <a:pt x="161" y="69"/>
                  </a:lnTo>
                  <a:lnTo>
                    <a:pt x="196" y="50"/>
                  </a:lnTo>
                  <a:lnTo>
                    <a:pt x="236" y="34"/>
                  </a:lnTo>
                  <a:lnTo>
                    <a:pt x="284" y="19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00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9" name="Freeform 30"/>
            <p:cNvSpPr>
              <a:spLocks/>
            </p:cNvSpPr>
            <p:nvPr/>
          </p:nvSpPr>
          <p:spPr bwMode="auto">
            <a:xfrm>
              <a:off x="4953" y="3240"/>
              <a:ext cx="123" cy="203"/>
            </a:xfrm>
            <a:custGeom>
              <a:avLst/>
              <a:gdLst>
                <a:gd name="T0" fmla="*/ 94 w 248"/>
                <a:gd name="T1" fmla="*/ 3 h 406"/>
                <a:gd name="T2" fmla="*/ 40 w 248"/>
                <a:gd name="T3" fmla="*/ 81 h 406"/>
                <a:gd name="T4" fmla="*/ 25 w 248"/>
                <a:gd name="T5" fmla="*/ 147 h 406"/>
                <a:gd name="T6" fmla="*/ 0 w 248"/>
                <a:gd name="T7" fmla="*/ 260 h 406"/>
                <a:gd name="T8" fmla="*/ 27 w 248"/>
                <a:gd name="T9" fmla="*/ 277 h 406"/>
                <a:gd name="T10" fmla="*/ 52 w 248"/>
                <a:gd name="T11" fmla="*/ 235 h 406"/>
                <a:gd name="T12" fmla="*/ 54 w 248"/>
                <a:gd name="T13" fmla="*/ 357 h 406"/>
                <a:gd name="T14" fmla="*/ 82 w 248"/>
                <a:gd name="T15" fmla="*/ 406 h 406"/>
                <a:gd name="T16" fmla="*/ 112 w 248"/>
                <a:gd name="T17" fmla="*/ 401 h 406"/>
                <a:gd name="T18" fmla="*/ 132 w 248"/>
                <a:gd name="T19" fmla="*/ 370 h 406"/>
                <a:gd name="T20" fmla="*/ 144 w 248"/>
                <a:gd name="T21" fmla="*/ 290 h 406"/>
                <a:gd name="T22" fmla="*/ 196 w 248"/>
                <a:gd name="T23" fmla="*/ 147 h 406"/>
                <a:gd name="T24" fmla="*/ 248 w 248"/>
                <a:gd name="T25" fmla="*/ 40 h 406"/>
                <a:gd name="T26" fmla="*/ 179 w 248"/>
                <a:gd name="T27" fmla="*/ 0 h 406"/>
                <a:gd name="T28" fmla="*/ 94 w 248"/>
                <a:gd name="T29" fmla="*/ 3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8" h="406">
                  <a:moveTo>
                    <a:pt x="94" y="3"/>
                  </a:moveTo>
                  <a:lnTo>
                    <a:pt x="40" y="81"/>
                  </a:lnTo>
                  <a:lnTo>
                    <a:pt x="25" y="147"/>
                  </a:lnTo>
                  <a:lnTo>
                    <a:pt x="0" y="260"/>
                  </a:lnTo>
                  <a:lnTo>
                    <a:pt x="27" y="277"/>
                  </a:lnTo>
                  <a:lnTo>
                    <a:pt x="52" y="235"/>
                  </a:lnTo>
                  <a:lnTo>
                    <a:pt x="54" y="357"/>
                  </a:lnTo>
                  <a:lnTo>
                    <a:pt x="82" y="406"/>
                  </a:lnTo>
                  <a:lnTo>
                    <a:pt x="112" y="401"/>
                  </a:lnTo>
                  <a:lnTo>
                    <a:pt x="132" y="370"/>
                  </a:lnTo>
                  <a:lnTo>
                    <a:pt x="144" y="290"/>
                  </a:lnTo>
                  <a:lnTo>
                    <a:pt x="196" y="147"/>
                  </a:lnTo>
                  <a:lnTo>
                    <a:pt x="248" y="40"/>
                  </a:lnTo>
                  <a:lnTo>
                    <a:pt x="179" y="0"/>
                  </a:lnTo>
                  <a:lnTo>
                    <a:pt x="94" y="3"/>
                  </a:lnTo>
                  <a:close/>
                </a:path>
              </a:pathLst>
            </a:custGeom>
            <a:solidFill>
              <a:srgbClr val="722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0" name="Freeform 31"/>
            <p:cNvSpPr>
              <a:spLocks/>
            </p:cNvSpPr>
            <p:nvPr/>
          </p:nvSpPr>
          <p:spPr bwMode="auto">
            <a:xfrm>
              <a:off x="4502" y="2513"/>
              <a:ext cx="246" cy="201"/>
            </a:xfrm>
            <a:custGeom>
              <a:avLst/>
              <a:gdLst>
                <a:gd name="T0" fmla="*/ 458 w 492"/>
                <a:gd name="T1" fmla="*/ 0 h 403"/>
                <a:gd name="T2" fmla="*/ 437 w 492"/>
                <a:gd name="T3" fmla="*/ 50 h 403"/>
                <a:gd name="T4" fmla="*/ 405 w 492"/>
                <a:gd name="T5" fmla="*/ 130 h 403"/>
                <a:gd name="T6" fmla="*/ 356 w 492"/>
                <a:gd name="T7" fmla="*/ 130 h 403"/>
                <a:gd name="T8" fmla="*/ 316 w 492"/>
                <a:gd name="T9" fmla="*/ 171 h 403"/>
                <a:gd name="T10" fmla="*/ 278 w 492"/>
                <a:gd name="T11" fmla="*/ 194 h 403"/>
                <a:gd name="T12" fmla="*/ 238 w 492"/>
                <a:gd name="T13" fmla="*/ 194 h 403"/>
                <a:gd name="T14" fmla="*/ 166 w 492"/>
                <a:gd name="T15" fmla="*/ 211 h 403"/>
                <a:gd name="T16" fmla="*/ 119 w 492"/>
                <a:gd name="T17" fmla="*/ 187 h 403"/>
                <a:gd name="T18" fmla="*/ 0 w 492"/>
                <a:gd name="T19" fmla="*/ 202 h 403"/>
                <a:gd name="T20" fmla="*/ 15 w 492"/>
                <a:gd name="T21" fmla="*/ 259 h 403"/>
                <a:gd name="T22" fmla="*/ 15 w 492"/>
                <a:gd name="T23" fmla="*/ 339 h 403"/>
                <a:gd name="T24" fmla="*/ 15 w 492"/>
                <a:gd name="T25" fmla="*/ 403 h 403"/>
                <a:gd name="T26" fmla="*/ 32 w 492"/>
                <a:gd name="T27" fmla="*/ 371 h 403"/>
                <a:gd name="T28" fmla="*/ 49 w 492"/>
                <a:gd name="T29" fmla="*/ 339 h 403"/>
                <a:gd name="T30" fmla="*/ 59 w 492"/>
                <a:gd name="T31" fmla="*/ 316 h 403"/>
                <a:gd name="T32" fmla="*/ 64 w 492"/>
                <a:gd name="T33" fmla="*/ 306 h 403"/>
                <a:gd name="T34" fmla="*/ 64 w 492"/>
                <a:gd name="T35" fmla="*/ 259 h 403"/>
                <a:gd name="T36" fmla="*/ 111 w 492"/>
                <a:gd name="T37" fmla="*/ 259 h 403"/>
                <a:gd name="T38" fmla="*/ 119 w 492"/>
                <a:gd name="T39" fmla="*/ 306 h 403"/>
                <a:gd name="T40" fmla="*/ 166 w 492"/>
                <a:gd name="T41" fmla="*/ 363 h 403"/>
                <a:gd name="T42" fmla="*/ 174 w 492"/>
                <a:gd name="T43" fmla="*/ 306 h 403"/>
                <a:gd name="T44" fmla="*/ 246 w 492"/>
                <a:gd name="T45" fmla="*/ 274 h 403"/>
                <a:gd name="T46" fmla="*/ 286 w 492"/>
                <a:gd name="T47" fmla="*/ 299 h 403"/>
                <a:gd name="T48" fmla="*/ 356 w 492"/>
                <a:gd name="T49" fmla="*/ 323 h 403"/>
                <a:gd name="T50" fmla="*/ 373 w 492"/>
                <a:gd name="T51" fmla="*/ 266 h 403"/>
                <a:gd name="T52" fmla="*/ 341 w 492"/>
                <a:gd name="T53" fmla="*/ 219 h 403"/>
                <a:gd name="T54" fmla="*/ 380 w 492"/>
                <a:gd name="T55" fmla="*/ 187 h 403"/>
                <a:gd name="T56" fmla="*/ 437 w 492"/>
                <a:gd name="T57" fmla="*/ 179 h 403"/>
                <a:gd name="T58" fmla="*/ 452 w 492"/>
                <a:gd name="T59" fmla="*/ 74 h 403"/>
                <a:gd name="T60" fmla="*/ 492 w 492"/>
                <a:gd name="T61" fmla="*/ 18 h 403"/>
                <a:gd name="T62" fmla="*/ 458 w 492"/>
                <a:gd name="T63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2" h="403">
                  <a:moveTo>
                    <a:pt x="458" y="0"/>
                  </a:moveTo>
                  <a:lnTo>
                    <a:pt x="437" y="50"/>
                  </a:lnTo>
                  <a:lnTo>
                    <a:pt x="405" y="130"/>
                  </a:lnTo>
                  <a:lnTo>
                    <a:pt x="356" y="130"/>
                  </a:lnTo>
                  <a:lnTo>
                    <a:pt x="316" y="171"/>
                  </a:lnTo>
                  <a:lnTo>
                    <a:pt x="278" y="194"/>
                  </a:lnTo>
                  <a:lnTo>
                    <a:pt x="238" y="194"/>
                  </a:lnTo>
                  <a:lnTo>
                    <a:pt x="166" y="211"/>
                  </a:lnTo>
                  <a:lnTo>
                    <a:pt x="119" y="187"/>
                  </a:lnTo>
                  <a:lnTo>
                    <a:pt x="0" y="202"/>
                  </a:lnTo>
                  <a:lnTo>
                    <a:pt x="15" y="259"/>
                  </a:lnTo>
                  <a:lnTo>
                    <a:pt x="15" y="339"/>
                  </a:lnTo>
                  <a:lnTo>
                    <a:pt x="15" y="403"/>
                  </a:lnTo>
                  <a:lnTo>
                    <a:pt x="32" y="371"/>
                  </a:lnTo>
                  <a:lnTo>
                    <a:pt x="49" y="339"/>
                  </a:lnTo>
                  <a:lnTo>
                    <a:pt x="59" y="316"/>
                  </a:lnTo>
                  <a:lnTo>
                    <a:pt x="64" y="306"/>
                  </a:lnTo>
                  <a:lnTo>
                    <a:pt x="64" y="259"/>
                  </a:lnTo>
                  <a:lnTo>
                    <a:pt x="111" y="259"/>
                  </a:lnTo>
                  <a:lnTo>
                    <a:pt x="119" y="306"/>
                  </a:lnTo>
                  <a:lnTo>
                    <a:pt x="166" y="363"/>
                  </a:lnTo>
                  <a:lnTo>
                    <a:pt x="174" y="306"/>
                  </a:lnTo>
                  <a:lnTo>
                    <a:pt x="246" y="274"/>
                  </a:lnTo>
                  <a:lnTo>
                    <a:pt x="286" y="299"/>
                  </a:lnTo>
                  <a:lnTo>
                    <a:pt x="356" y="323"/>
                  </a:lnTo>
                  <a:lnTo>
                    <a:pt x="373" y="266"/>
                  </a:lnTo>
                  <a:lnTo>
                    <a:pt x="341" y="219"/>
                  </a:lnTo>
                  <a:lnTo>
                    <a:pt x="380" y="187"/>
                  </a:lnTo>
                  <a:lnTo>
                    <a:pt x="437" y="179"/>
                  </a:lnTo>
                  <a:lnTo>
                    <a:pt x="452" y="74"/>
                  </a:lnTo>
                  <a:lnTo>
                    <a:pt x="492" y="18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1" name="Freeform 32"/>
            <p:cNvSpPr>
              <a:spLocks/>
            </p:cNvSpPr>
            <p:nvPr/>
          </p:nvSpPr>
          <p:spPr bwMode="auto">
            <a:xfrm>
              <a:off x="4768" y="2978"/>
              <a:ext cx="55" cy="28"/>
            </a:xfrm>
            <a:custGeom>
              <a:avLst/>
              <a:gdLst>
                <a:gd name="T0" fmla="*/ 0 w 110"/>
                <a:gd name="T1" fmla="*/ 0 h 57"/>
                <a:gd name="T2" fmla="*/ 63 w 110"/>
                <a:gd name="T3" fmla="*/ 0 h 57"/>
                <a:gd name="T4" fmla="*/ 110 w 110"/>
                <a:gd name="T5" fmla="*/ 0 h 57"/>
                <a:gd name="T6" fmla="*/ 110 w 110"/>
                <a:gd name="T7" fmla="*/ 48 h 57"/>
                <a:gd name="T8" fmla="*/ 55 w 110"/>
                <a:gd name="T9" fmla="*/ 57 h 57"/>
                <a:gd name="T10" fmla="*/ 15 w 110"/>
                <a:gd name="T11" fmla="*/ 40 h 57"/>
                <a:gd name="T12" fmla="*/ 0 w 110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57">
                  <a:moveTo>
                    <a:pt x="0" y="0"/>
                  </a:moveTo>
                  <a:lnTo>
                    <a:pt x="63" y="0"/>
                  </a:lnTo>
                  <a:lnTo>
                    <a:pt x="110" y="0"/>
                  </a:lnTo>
                  <a:lnTo>
                    <a:pt x="110" y="48"/>
                  </a:lnTo>
                  <a:lnTo>
                    <a:pt x="55" y="57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2" name="Freeform 33"/>
            <p:cNvSpPr>
              <a:spLocks/>
            </p:cNvSpPr>
            <p:nvPr/>
          </p:nvSpPr>
          <p:spPr bwMode="auto">
            <a:xfrm>
              <a:off x="3998" y="2561"/>
              <a:ext cx="59" cy="43"/>
            </a:xfrm>
            <a:custGeom>
              <a:avLst/>
              <a:gdLst>
                <a:gd name="T0" fmla="*/ 119 w 119"/>
                <a:gd name="T1" fmla="*/ 32 h 87"/>
                <a:gd name="T2" fmla="*/ 24 w 119"/>
                <a:gd name="T3" fmla="*/ 0 h 87"/>
                <a:gd name="T4" fmla="*/ 0 w 119"/>
                <a:gd name="T5" fmla="*/ 87 h 87"/>
                <a:gd name="T6" fmla="*/ 102 w 119"/>
                <a:gd name="T7" fmla="*/ 72 h 87"/>
                <a:gd name="T8" fmla="*/ 119 w 119"/>
                <a:gd name="T9" fmla="*/ 3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87">
                  <a:moveTo>
                    <a:pt x="119" y="32"/>
                  </a:moveTo>
                  <a:lnTo>
                    <a:pt x="24" y="0"/>
                  </a:lnTo>
                  <a:lnTo>
                    <a:pt x="0" y="87"/>
                  </a:lnTo>
                  <a:lnTo>
                    <a:pt x="102" y="72"/>
                  </a:lnTo>
                  <a:lnTo>
                    <a:pt x="119" y="32"/>
                  </a:lnTo>
                  <a:close/>
                </a:path>
              </a:pathLst>
            </a:custGeom>
            <a:solidFill>
              <a:srgbClr val="FF4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3" name="Freeform 34"/>
            <p:cNvSpPr>
              <a:spLocks/>
            </p:cNvSpPr>
            <p:nvPr/>
          </p:nvSpPr>
          <p:spPr bwMode="auto">
            <a:xfrm>
              <a:off x="3956" y="2409"/>
              <a:ext cx="199" cy="403"/>
            </a:xfrm>
            <a:custGeom>
              <a:avLst/>
              <a:gdLst>
                <a:gd name="T0" fmla="*/ 279 w 397"/>
                <a:gd name="T1" fmla="*/ 0 h 805"/>
                <a:gd name="T2" fmla="*/ 60 w 397"/>
                <a:gd name="T3" fmla="*/ 80 h 805"/>
                <a:gd name="T4" fmla="*/ 0 w 397"/>
                <a:gd name="T5" fmla="*/ 202 h 805"/>
                <a:gd name="T6" fmla="*/ 158 w 397"/>
                <a:gd name="T7" fmla="*/ 202 h 805"/>
                <a:gd name="T8" fmla="*/ 279 w 397"/>
                <a:gd name="T9" fmla="*/ 302 h 805"/>
                <a:gd name="T10" fmla="*/ 239 w 397"/>
                <a:gd name="T11" fmla="*/ 503 h 805"/>
                <a:gd name="T12" fmla="*/ 40 w 397"/>
                <a:gd name="T13" fmla="*/ 805 h 805"/>
                <a:gd name="T14" fmla="*/ 259 w 397"/>
                <a:gd name="T15" fmla="*/ 705 h 805"/>
                <a:gd name="T16" fmla="*/ 279 w 397"/>
                <a:gd name="T17" fmla="*/ 483 h 805"/>
                <a:gd name="T18" fmla="*/ 397 w 397"/>
                <a:gd name="T19" fmla="*/ 262 h 805"/>
                <a:gd name="T20" fmla="*/ 397 w 397"/>
                <a:gd name="T21" fmla="*/ 100 h 805"/>
                <a:gd name="T22" fmla="*/ 279 w 397"/>
                <a:gd name="T23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7" h="805">
                  <a:moveTo>
                    <a:pt x="279" y="0"/>
                  </a:moveTo>
                  <a:lnTo>
                    <a:pt x="60" y="80"/>
                  </a:lnTo>
                  <a:lnTo>
                    <a:pt x="0" y="202"/>
                  </a:lnTo>
                  <a:lnTo>
                    <a:pt x="158" y="202"/>
                  </a:lnTo>
                  <a:lnTo>
                    <a:pt x="279" y="302"/>
                  </a:lnTo>
                  <a:lnTo>
                    <a:pt x="239" y="503"/>
                  </a:lnTo>
                  <a:lnTo>
                    <a:pt x="40" y="805"/>
                  </a:lnTo>
                  <a:lnTo>
                    <a:pt x="259" y="705"/>
                  </a:lnTo>
                  <a:lnTo>
                    <a:pt x="279" y="483"/>
                  </a:lnTo>
                  <a:lnTo>
                    <a:pt x="397" y="262"/>
                  </a:lnTo>
                  <a:lnTo>
                    <a:pt x="397" y="10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8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4" name="Freeform 35"/>
            <p:cNvSpPr>
              <a:spLocks/>
            </p:cNvSpPr>
            <p:nvPr/>
          </p:nvSpPr>
          <p:spPr bwMode="auto">
            <a:xfrm>
              <a:off x="3946" y="2520"/>
              <a:ext cx="60" cy="170"/>
            </a:xfrm>
            <a:custGeom>
              <a:avLst/>
              <a:gdLst>
                <a:gd name="T0" fmla="*/ 0 w 120"/>
                <a:gd name="T1" fmla="*/ 40 h 341"/>
                <a:gd name="T2" fmla="*/ 0 w 120"/>
                <a:gd name="T3" fmla="*/ 181 h 341"/>
                <a:gd name="T4" fmla="*/ 60 w 120"/>
                <a:gd name="T5" fmla="*/ 341 h 341"/>
                <a:gd name="T6" fmla="*/ 100 w 120"/>
                <a:gd name="T7" fmla="*/ 181 h 341"/>
                <a:gd name="T8" fmla="*/ 120 w 120"/>
                <a:gd name="T9" fmla="*/ 0 h 341"/>
                <a:gd name="T10" fmla="*/ 0 w 120"/>
                <a:gd name="T11" fmla="*/ 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341">
                  <a:moveTo>
                    <a:pt x="0" y="40"/>
                  </a:moveTo>
                  <a:lnTo>
                    <a:pt x="0" y="181"/>
                  </a:lnTo>
                  <a:lnTo>
                    <a:pt x="60" y="341"/>
                  </a:lnTo>
                  <a:lnTo>
                    <a:pt x="100" y="181"/>
                  </a:lnTo>
                  <a:lnTo>
                    <a:pt x="120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4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5" name="Freeform 36"/>
            <p:cNvSpPr>
              <a:spLocks/>
            </p:cNvSpPr>
            <p:nvPr/>
          </p:nvSpPr>
          <p:spPr bwMode="auto">
            <a:xfrm>
              <a:off x="4149" y="2580"/>
              <a:ext cx="356" cy="140"/>
            </a:xfrm>
            <a:custGeom>
              <a:avLst/>
              <a:gdLst>
                <a:gd name="T0" fmla="*/ 705 w 710"/>
                <a:gd name="T1" fmla="*/ 101 h 279"/>
                <a:gd name="T2" fmla="*/ 684 w 710"/>
                <a:gd name="T3" fmla="*/ 102 h 279"/>
                <a:gd name="T4" fmla="*/ 662 w 710"/>
                <a:gd name="T5" fmla="*/ 104 h 279"/>
                <a:gd name="T6" fmla="*/ 640 w 710"/>
                <a:gd name="T7" fmla="*/ 106 h 279"/>
                <a:gd name="T8" fmla="*/ 618 w 710"/>
                <a:gd name="T9" fmla="*/ 106 h 279"/>
                <a:gd name="T10" fmla="*/ 597 w 710"/>
                <a:gd name="T11" fmla="*/ 107 h 279"/>
                <a:gd name="T12" fmla="*/ 573 w 710"/>
                <a:gd name="T13" fmla="*/ 107 h 279"/>
                <a:gd name="T14" fmla="*/ 551 w 710"/>
                <a:gd name="T15" fmla="*/ 107 h 279"/>
                <a:gd name="T16" fmla="*/ 530 w 710"/>
                <a:gd name="T17" fmla="*/ 107 h 279"/>
                <a:gd name="T18" fmla="*/ 508 w 710"/>
                <a:gd name="T19" fmla="*/ 109 h 279"/>
                <a:gd name="T20" fmla="*/ 486 w 710"/>
                <a:gd name="T21" fmla="*/ 109 h 279"/>
                <a:gd name="T22" fmla="*/ 465 w 710"/>
                <a:gd name="T23" fmla="*/ 107 h 279"/>
                <a:gd name="T24" fmla="*/ 443 w 710"/>
                <a:gd name="T25" fmla="*/ 107 h 279"/>
                <a:gd name="T26" fmla="*/ 419 w 710"/>
                <a:gd name="T27" fmla="*/ 107 h 279"/>
                <a:gd name="T28" fmla="*/ 398 w 710"/>
                <a:gd name="T29" fmla="*/ 107 h 279"/>
                <a:gd name="T30" fmla="*/ 374 w 710"/>
                <a:gd name="T31" fmla="*/ 106 h 279"/>
                <a:gd name="T32" fmla="*/ 353 w 710"/>
                <a:gd name="T33" fmla="*/ 106 h 279"/>
                <a:gd name="T34" fmla="*/ 301 w 710"/>
                <a:gd name="T35" fmla="*/ 82 h 279"/>
                <a:gd name="T36" fmla="*/ 242 w 710"/>
                <a:gd name="T37" fmla="*/ 44 h 279"/>
                <a:gd name="T38" fmla="*/ 184 w 710"/>
                <a:gd name="T39" fmla="*/ 0 h 279"/>
                <a:gd name="T40" fmla="*/ 100 w 710"/>
                <a:gd name="T41" fmla="*/ 4 h 279"/>
                <a:gd name="T42" fmla="*/ 37 w 710"/>
                <a:gd name="T43" fmla="*/ 22 h 279"/>
                <a:gd name="T44" fmla="*/ 22 w 710"/>
                <a:gd name="T45" fmla="*/ 71 h 279"/>
                <a:gd name="T46" fmla="*/ 83 w 710"/>
                <a:gd name="T47" fmla="*/ 74 h 279"/>
                <a:gd name="T48" fmla="*/ 82 w 710"/>
                <a:gd name="T49" fmla="*/ 107 h 279"/>
                <a:gd name="T50" fmla="*/ 13 w 710"/>
                <a:gd name="T51" fmla="*/ 106 h 279"/>
                <a:gd name="T52" fmla="*/ 0 w 710"/>
                <a:gd name="T53" fmla="*/ 129 h 279"/>
                <a:gd name="T54" fmla="*/ 38 w 710"/>
                <a:gd name="T55" fmla="*/ 147 h 279"/>
                <a:gd name="T56" fmla="*/ 122 w 710"/>
                <a:gd name="T57" fmla="*/ 161 h 279"/>
                <a:gd name="T58" fmla="*/ 145 w 710"/>
                <a:gd name="T59" fmla="*/ 183 h 279"/>
                <a:gd name="T60" fmla="*/ 167 w 710"/>
                <a:gd name="T61" fmla="*/ 198 h 279"/>
                <a:gd name="T62" fmla="*/ 187 w 710"/>
                <a:gd name="T63" fmla="*/ 208 h 279"/>
                <a:gd name="T64" fmla="*/ 207 w 710"/>
                <a:gd name="T65" fmla="*/ 213 h 279"/>
                <a:gd name="T66" fmla="*/ 229 w 710"/>
                <a:gd name="T67" fmla="*/ 216 h 279"/>
                <a:gd name="T68" fmla="*/ 254 w 710"/>
                <a:gd name="T69" fmla="*/ 216 h 279"/>
                <a:gd name="T70" fmla="*/ 281 w 710"/>
                <a:gd name="T71" fmla="*/ 214 h 279"/>
                <a:gd name="T72" fmla="*/ 312 w 710"/>
                <a:gd name="T73" fmla="*/ 213 h 279"/>
                <a:gd name="T74" fmla="*/ 444 w 710"/>
                <a:gd name="T75" fmla="*/ 244 h 279"/>
                <a:gd name="T76" fmla="*/ 658 w 710"/>
                <a:gd name="T77" fmla="*/ 268 h 279"/>
                <a:gd name="T78" fmla="*/ 710 w 710"/>
                <a:gd name="T79" fmla="*/ 279 h 279"/>
                <a:gd name="T80" fmla="*/ 705 w 710"/>
                <a:gd name="T81" fmla="*/ 10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0" h="279">
                  <a:moveTo>
                    <a:pt x="705" y="101"/>
                  </a:moveTo>
                  <a:lnTo>
                    <a:pt x="684" y="102"/>
                  </a:lnTo>
                  <a:lnTo>
                    <a:pt x="662" y="104"/>
                  </a:lnTo>
                  <a:lnTo>
                    <a:pt x="640" y="106"/>
                  </a:lnTo>
                  <a:lnTo>
                    <a:pt x="618" y="106"/>
                  </a:lnTo>
                  <a:lnTo>
                    <a:pt x="597" y="107"/>
                  </a:lnTo>
                  <a:lnTo>
                    <a:pt x="573" y="107"/>
                  </a:lnTo>
                  <a:lnTo>
                    <a:pt x="551" y="107"/>
                  </a:lnTo>
                  <a:lnTo>
                    <a:pt x="530" y="107"/>
                  </a:lnTo>
                  <a:lnTo>
                    <a:pt x="508" y="109"/>
                  </a:lnTo>
                  <a:lnTo>
                    <a:pt x="486" y="109"/>
                  </a:lnTo>
                  <a:lnTo>
                    <a:pt x="465" y="107"/>
                  </a:lnTo>
                  <a:lnTo>
                    <a:pt x="443" y="107"/>
                  </a:lnTo>
                  <a:lnTo>
                    <a:pt x="419" y="107"/>
                  </a:lnTo>
                  <a:lnTo>
                    <a:pt x="398" y="107"/>
                  </a:lnTo>
                  <a:lnTo>
                    <a:pt x="374" y="106"/>
                  </a:lnTo>
                  <a:lnTo>
                    <a:pt x="353" y="106"/>
                  </a:lnTo>
                  <a:lnTo>
                    <a:pt x="301" y="82"/>
                  </a:lnTo>
                  <a:lnTo>
                    <a:pt x="242" y="44"/>
                  </a:lnTo>
                  <a:lnTo>
                    <a:pt x="184" y="0"/>
                  </a:lnTo>
                  <a:lnTo>
                    <a:pt x="100" y="4"/>
                  </a:lnTo>
                  <a:lnTo>
                    <a:pt x="37" y="22"/>
                  </a:lnTo>
                  <a:lnTo>
                    <a:pt x="22" y="71"/>
                  </a:lnTo>
                  <a:lnTo>
                    <a:pt x="83" y="74"/>
                  </a:lnTo>
                  <a:lnTo>
                    <a:pt x="82" y="107"/>
                  </a:lnTo>
                  <a:lnTo>
                    <a:pt x="13" y="106"/>
                  </a:lnTo>
                  <a:lnTo>
                    <a:pt x="0" y="129"/>
                  </a:lnTo>
                  <a:lnTo>
                    <a:pt x="38" y="147"/>
                  </a:lnTo>
                  <a:lnTo>
                    <a:pt x="122" y="161"/>
                  </a:lnTo>
                  <a:lnTo>
                    <a:pt x="145" y="183"/>
                  </a:lnTo>
                  <a:lnTo>
                    <a:pt x="167" y="198"/>
                  </a:lnTo>
                  <a:lnTo>
                    <a:pt x="187" y="208"/>
                  </a:lnTo>
                  <a:lnTo>
                    <a:pt x="207" y="213"/>
                  </a:lnTo>
                  <a:lnTo>
                    <a:pt x="229" y="216"/>
                  </a:lnTo>
                  <a:lnTo>
                    <a:pt x="254" y="216"/>
                  </a:lnTo>
                  <a:lnTo>
                    <a:pt x="281" y="214"/>
                  </a:lnTo>
                  <a:lnTo>
                    <a:pt x="312" y="213"/>
                  </a:lnTo>
                  <a:lnTo>
                    <a:pt x="444" y="244"/>
                  </a:lnTo>
                  <a:lnTo>
                    <a:pt x="658" y="268"/>
                  </a:lnTo>
                  <a:lnTo>
                    <a:pt x="710" y="279"/>
                  </a:lnTo>
                  <a:lnTo>
                    <a:pt x="705" y="101"/>
                  </a:lnTo>
                  <a:close/>
                </a:path>
              </a:pathLst>
            </a:custGeom>
            <a:solidFill>
              <a:srgbClr val="722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6" name="Freeform 37"/>
            <p:cNvSpPr>
              <a:spLocks/>
            </p:cNvSpPr>
            <p:nvPr/>
          </p:nvSpPr>
          <p:spPr bwMode="auto">
            <a:xfrm>
              <a:off x="4042" y="2577"/>
              <a:ext cx="159" cy="60"/>
            </a:xfrm>
            <a:custGeom>
              <a:avLst/>
              <a:gdLst>
                <a:gd name="T0" fmla="*/ 258 w 319"/>
                <a:gd name="T1" fmla="*/ 60 h 120"/>
                <a:gd name="T2" fmla="*/ 20 w 319"/>
                <a:gd name="T3" fmla="*/ 0 h 120"/>
                <a:gd name="T4" fmla="*/ 0 w 319"/>
                <a:gd name="T5" fmla="*/ 30 h 120"/>
                <a:gd name="T6" fmla="*/ 299 w 319"/>
                <a:gd name="T7" fmla="*/ 120 h 120"/>
                <a:gd name="T8" fmla="*/ 319 w 319"/>
                <a:gd name="T9" fmla="*/ 77 h 120"/>
                <a:gd name="T10" fmla="*/ 258 w 319"/>
                <a:gd name="T11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120">
                  <a:moveTo>
                    <a:pt x="258" y="60"/>
                  </a:moveTo>
                  <a:lnTo>
                    <a:pt x="20" y="0"/>
                  </a:lnTo>
                  <a:lnTo>
                    <a:pt x="0" y="30"/>
                  </a:lnTo>
                  <a:lnTo>
                    <a:pt x="299" y="120"/>
                  </a:lnTo>
                  <a:lnTo>
                    <a:pt x="319" y="77"/>
                  </a:lnTo>
                  <a:lnTo>
                    <a:pt x="258" y="6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732326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Opportunistic Entrepreneurs</a:t>
            </a:r>
            <a:endParaRPr lang="en-US"/>
          </a:p>
        </p:txBody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Opportunistic Entrepreneur</a:t>
            </a:r>
          </a:p>
          <a:p>
            <a:pPr lvl="1"/>
            <a:r>
              <a:rPr lang="en-US" dirty="0" smtClean="0"/>
              <a:t>A person with both sophisticated managerial skills and technical knowledge who starts a business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Broad-based education</a:t>
            </a:r>
          </a:p>
          <a:p>
            <a:pPr lvl="1"/>
            <a:r>
              <a:rPr lang="en-US" dirty="0" smtClean="0"/>
              <a:t>Scientific approach to problems</a:t>
            </a:r>
          </a:p>
          <a:p>
            <a:pPr lvl="1"/>
            <a:r>
              <a:rPr lang="en-US" dirty="0" smtClean="0"/>
              <a:t>Willing to delegate</a:t>
            </a:r>
          </a:p>
          <a:p>
            <a:pPr lvl="1"/>
            <a:r>
              <a:rPr lang="en-US" dirty="0" smtClean="0"/>
              <a:t>Broad view of strategy</a:t>
            </a:r>
          </a:p>
          <a:p>
            <a:pPr lvl="1"/>
            <a:r>
              <a:rPr lang="en-US" dirty="0" smtClean="0"/>
              <a:t>Diversified marketing approach</a:t>
            </a:r>
          </a:p>
          <a:p>
            <a:pPr lvl="1"/>
            <a:r>
              <a:rPr lang="en-US" dirty="0" smtClean="0"/>
              <a:t>Longer planning horizon</a:t>
            </a:r>
          </a:p>
          <a:p>
            <a:pPr lvl="1"/>
            <a:r>
              <a:rPr lang="en-US" dirty="0" smtClean="0"/>
              <a:t>Sophisticated accounting and financial control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F67A8CA3-2BB8-4B91-AC41-BE260BDCB8C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5716" name="Picture 4" descr="j02307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553" y="2971805"/>
            <a:ext cx="3306763" cy="23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16963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57" y="594391"/>
            <a:ext cx="7452279" cy="461665"/>
          </a:xfr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 Ten </a:t>
            </a:r>
            <a:r>
              <a:rPr lang="en-US" sz="2400" dirty="0">
                <a:solidFill>
                  <a:schemeClr val="bg1"/>
                </a:solidFill>
                <a:effectLst/>
                <a:latin typeface="Comic Sans MS" pitchFamily="66" charset="0"/>
              </a:rPr>
              <a:t>Mistakes Made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by Startup Entrepreneurs</a:t>
            </a:r>
            <a:endParaRPr lang="en-US" sz="2400" dirty="0"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E234D081-949E-4C82-8E41-6648421D43B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28830" y="1234464"/>
            <a:ext cx="6965950" cy="493712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Going </a:t>
            </a:r>
            <a:r>
              <a:rPr lang="en-US" sz="2400" dirty="0"/>
              <a:t>it alone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Asking </a:t>
            </a:r>
            <a:r>
              <a:rPr lang="en-US" sz="2400" dirty="0"/>
              <a:t>too many people for advice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Spending </a:t>
            </a:r>
            <a:r>
              <a:rPr lang="en-US" sz="2400" dirty="0"/>
              <a:t>too much time on product development, not enough on </a:t>
            </a:r>
            <a:r>
              <a:rPr lang="en-US" sz="2400" dirty="0" smtClean="0"/>
              <a:t>sales.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Targeting </a:t>
            </a:r>
            <a:r>
              <a:rPr lang="en-US" sz="2400" dirty="0"/>
              <a:t>too small a market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Entering </a:t>
            </a:r>
            <a:r>
              <a:rPr lang="en-US" sz="2400" dirty="0"/>
              <a:t>a market with no distribution </a:t>
            </a:r>
            <a:r>
              <a:rPr lang="en-US" sz="2400" dirty="0" smtClean="0"/>
              <a:t>partner.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Overpaying </a:t>
            </a:r>
            <a:r>
              <a:rPr lang="en-US" sz="2400" dirty="0"/>
              <a:t>for customers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Raising </a:t>
            </a:r>
            <a:r>
              <a:rPr lang="en-US" sz="2400" dirty="0"/>
              <a:t>too little capital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Raising </a:t>
            </a:r>
            <a:r>
              <a:rPr lang="en-US" sz="2400" dirty="0"/>
              <a:t>too much </a:t>
            </a:r>
            <a:r>
              <a:rPr lang="en-US" sz="2400" dirty="0" smtClean="0"/>
              <a:t>capital.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Not </a:t>
            </a:r>
            <a:r>
              <a:rPr lang="en-US" sz="2400" dirty="0"/>
              <a:t>having a business plan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Overthinking </a:t>
            </a:r>
            <a:r>
              <a:rPr lang="en-US" sz="2400" dirty="0"/>
              <a:t>your business </a:t>
            </a:r>
            <a:r>
              <a:rPr lang="en-US" sz="2400" dirty="0" smtClean="0"/>
              <a:t>plan.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82928" y="6246432"/>
            <a:ext cx="78637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i="1" dirty="0" smtClean="0">
                <a:solidFill>
                  <a:srgbClr val="221E1F"/>
                </a:solidFill>
                <a:latin typeface="+mn-lt"/>
              </a:rPr>
              <a:t>Source</a:t>
            </a:r>
            <a:r>
              <a:rPr lang="en-US" sz="700" i="1" dirty="0">
                <a:solidFill>
                  <a:srgbClr val="221E1F"/>
                </a:solidFill>
                <a:latin typeface="+mn-lt"/>
              </a:rPr>
              <a:t>: </a:t>
            </a:r>
            <a:r>
              <a:rPr lang="en-US" sz="700" dirty="0">
                <a:solidFill>
                  <a:srgbClr val="221E1F"/>
                </a:solidFill>
                <a:latin typeface="+mn-lt"/>
              </a:rPr>
              <a:t>Adapted from Rosalind </a:t>
            </a:r>
            <a:r>
              <a:rPr lang="en-US" sz="700" dirty="0" err="1">
                <a:solidFill>
                  <a:srgbClr val="221E1F"/>
                </a:solidFill>
                <a:latin typeface="+mn-lt"/>
              </a:rPr>
              <a:t>Resnick</a:t>
            </a:r>
            <a:r>
              <a:rPr lang="en-US" sz="700" dirty="0">
                <a:solidFill>
                  <a:srgbClr val="221E1F"/>
                </a:solidFill>
                <a:latin typeface="+mn-lt"/>
              </a:rPr>
              <a:t>, “10 Mistakes That Start-Up Entrepreneurs Make,” </a:t>
            </a:r>
            <a:r>
              <a:rPr lang="en-US" sz="700" i="1" dirty="0">
                <a:solidFill>
                  <a:srgbClr val="221E1F"/>
                </a:solidFill>
                <a:latin typeface="+mn-lt"/>
              </a:rPr>
              <a:t>Wall Street Journal, </a:t>
            </a:r>
            <a:r>
              <a:rPr lang="en-US" sz="700" dirty="0">
                <a:solidFill>
                  <a:srgbClr val="221E1F"/>
                </a:solidFill>
                <a:latin typeface="+mn-lt"/>
              </a:rPr>
              <a:t>September 2, 2010, p. B2. </a:t>
            </a:r>
            <a:r>
              <a:rPr lang="en-US" sz="700" b="1" dirty="0">
                <a:solidFill>
                  <a:srgbClr val="221E1F"/>
                </a:solidFill>
                <a:latin typeface="+mn-lt"/>
              </a:rPr>
              <a:t>http://www.abcbizhelp.net </a:t>
            </a:r>
            <a:endParaRPr lang="en-US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7" y="318156"/>
            <a:ext cx="118870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82431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 descr="Aheader01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Women Entrepreneurs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Women Entrepreneurs</a:t>
            </a:r>
          </a:p>
          <a:p>
            <a:pPr lvl="1"/>
            <a:r>
              <a:rPr lang="en-US" dirty="0" smtClean="0"/>
              <a:t>More women than men are starting new businesses</a:t>
            </a:r>
          </a:p>
          <a:p>
            <a:pPr lvl="1"/>
            <a:r>
              <a:rPr lang="en-US" dirty="0" smtClean="0"/>
              <a:t>Many businesses are now majority female-owned</a:t>
            </a:r>
          </a:p>
          <a:p>
            <a:pPr lvl="1"/>
            <a:r>
              <a:rPr lang="en-US" dirty="0" smtClean="0"/>
              <a:t>Movement of women into nontraditional industries</a:t>
            </a:r>
          </a:p>
          <a:p>
            <a:r>
              <a:rPr lang="en-US" dirty="0" smtClean="0"/>
              <a:t>Problems Facing Female Entrepreneurs</a:t>
            </a:r>
          </a:p>
          <a:p>
            <a:pPr lvl="1"/>
            <a:r>
              <a:rPr lang="en-US" dirty="0" smtClean="0"/>
              <a:t>Discrimination and difficulties </a:t>
            </a:r>
            <a:br>
              <a:rPr lang="en-US" dirty="0" smtClean="0"/>
            </a:br>
            <a:r>
              <a:rPr lang="en-US" dirty="0" smtClean="0"/>
              <a:t>related to gender</a:t>
            </a:r>
          </a:p>
          <a:p>
            <a:pPr lvl="1"/>
            <a:r>
              <a:rPr lang="en-US" dirty="0" smtClean="0"/>
              <a:t>Lack of access to credit</a:t>
            </a:r>
          </a:p>
          <a:p>
            <a:pPr lvl="1"/>
            <a:r>
              <a:rPr lang="en-US" dirty="0" smtClean="0"/>
              <a:t>Lack of networking connections</a:t>
            </a:r>
          </a:p>
          <a:p>
            <a:pPr lvl="1"/>
            <a:r>
              <a:rPr lang="en-US" dirty="0" smtClean="0"/>
              <a:t>Balancing work and family life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BA9FA1A9-8B0E-4138-93EA-DFAF547D572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7765" name="Picture 5" descr="j03101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93" y="3611878"/>
            <a:ext cx="212725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33416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Entrepreneurial Teams</a:t>
            </a:r>
            <a:endParaRPr lang="en-US"/>
          </a:p>
        </p:txBody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Entrepreneurial Team</a:t>
            </a:r>
          </a:p>
          <a:p>
            <a:pPr lvl="1"/>
            <a:r>
              <a:rPr lang="en-US" dirty="0" smtClean="0"/>
              <a:t>Is a two or more people who work together as entrepreneurs on one endeavor.</a:t>
            </a:r>
          </a:p>
          <a:p>
            <a:pPr lvl="1"/>
            <a:r>
              <a:rPr lang="en-US" dirty="0" smtClean="0"/>
              <a:t>Is becoming more common.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D687006E-7A41-478D-8E26-A208DB5F207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58248" name="Picture 8" descr="BD198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3246438"/>
            <a:ext cx="2506662" cy="264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59414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Competitive Edge of Entrepreneurs</a:t>
            </a:r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3BCE9748-4517-49CF-92A5-DCEF16F252D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39823" name="AutoShape 15"/>
          <p:cNvSpPr>
            <a:spLocks noChangeArrowheads="1"/>
          </p:cNvSpPr>
          <p:nvPr/>
        </p:nvSpPr>
        <p:spPr bwMode="ltGray">
          <a:xfrm>
            <a:off x="438150" y="1417638"/>
            <a:ext cx="8251825" cy="4754562"/>
          </a:xfrm>
          <a:prstGeom prst="roundRect">
            <a:avLst>
              <a:gd name="adj" fmla="val 7611"/>
            </a:avLst>
          </a:prstGeom>
          <a:solidFill>
            <a:srgbClr val="C0C0C0"/>
          </a:solidFill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12" name="_s1030"/>
          <p:cNvSpPr>
            <a:spLocks noChangeShapeType="1"/>
          </p:cNvSpPr>
          <p:nvPr/>
        </p:nvSpPr>
        <p:spPr bwMode="auto">
          <a:xfrm flipH="1">
            <a:off x="3559175" y="4214813"/>
            <a:ext cx="50165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3" name="_s1032"/>
          <p:cNvSpPr>
            <a:spLocks noChangeShapeType="1"/>
          </p:cNvSpPr>
          <p:nvPr/>
        </p:nvSpPr>
        <p:spPr bwMode="auto">
          <a:xfrm>
            <a:off x="5070475" y="4214813"/>
            <a:ext cx="503238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4" name="_s1034"/>
          <p:cNvSpPr>
            <a:spLocks noChangeShapeType="1"/>
          </p:cNvSpPr>
          <p:nvPr/>
        </p:nvSpPr>
        <p:spPr bwMode="auto">
          <a:xfrm flipV="1">
            <a:off x="5603875" y="3479800"/>
            <a:ext cx="611188" cy="128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5" name="_s1036"/>
          <p:cNvSpPr>
            <a:spLocks noChangeShapeType="1"/>
          </p:cNvSpPr>
          <p:nvPr/>
        </p:nvSpPr>
        <p:spPr bwMode="auto">
          <a:xfrm flipV="1">
            <a:off x="4564063" y="2627313"/>
            <a:ext cx="0" cy="638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6" name="AutoShape 8"/>
          <p:cNvSpPr>
            <a:spLocks noChangeArrowheads="1"/>
          </p:cNvSpPr>
          <p:nvPr/>
        </p:nvSpPr>
        <p:spPr bwMode="auto">
          <a:xfrm>
            <a:off x="3527425" y="1692275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Customer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Focus</a:t>
            </a:r>
          </a:p>
        </p:txBody>
      </p:sp>
      <p:sp>
        <p:nvSpPr>
          <p:cNvPr id="2039817" name="AutoShape 9"/>
          <p:cNvSpPr>
            <a:spLocks noChangeArrowheads="1"/>
          </p:cNvSpPr>
          <p:nvPr/>
        </p:nvSpPr>
        <p:spPr bwMode="auto">
          <a:xfrm>
            <a:off x="6199188" y="3028950"/>
            <a:ext cx="2074862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Quality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Performance</a:t>
            </a:r>
          </a:p>
        </p:txBody>
      </p:sp>
      <p:sp>
        <p:nvSpPr>
          <p:cNvPr id="2039819" name="AutoShape 11"/>
          <p:cNvSpPr>
            <a:spLocks noChangeArrowheads="1"/>
          </p:cNvSpPr>
          <p:nvPr/>
        </p:nvSpPr>
        <p:spPr bwMode="auto">
          <a:xfrm>
            <a:off x="1658938" y="4621213"/>
            <a:ext cx="2076450" cy="9445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Innovation and Globalization</a:t>
            </a:r>
          </a:p>
        </p:txBody>
      </p:sp>
      <p:sp>
        <p:nvSpPr>
          <p:cNvPr id="2039821" name="_s1028"/>
          <p:cNvSpPr>
            <a:spLocks noChangeShapeType="1"/>
          </p:cNvSpPr>
          <p:nvPr/>
        </p:nvSpPr>
        <p:spPr bwMode="auto">
          <a:xfrm flipH="1" flipV="1">
            <a:off x="2935288" y="3482975"/>
            <a:ext cx="5873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20" name="AutoShape 12"/>
          <p:cNvSpPr>
            <a:spLocks noChangeArrowheads="1"/>
          </p:cNvSpPr>
          <p:nvPr/>
        </p:nvSpPr>
        <p:spPr bwMode="auto">
          <a:xfrm>
            <a:off x="5387975" y="4611688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Integrity and Responsibility</a:t>
            </a:r>
          </a:p>
        </p:txBody>
      </p:sp>
      <p:sp>
        <p:nvSpPr>
          <p:cNvPr id="2039822" name="AutoShape 14"/>
          <p:cNvSpPr>
            <a:spLocks noChangeArrowheads="1"/>
          </p:cNvSpPr>
          <p:nvPr/>
        </p:nvSpPr>
        <p:spPr bwMode="auto">
          <a:xfrm>
            <a:off x="871538" y="3028950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rebuchet MS" pitchFamily="34" charset="0"/>
              </a:rPr>
              <a:t>Special </a:t>
            </a:r>
            <a:br>
              <a:rPr lang="en-US" sz="1600" b="1" dirty="0" smtClean="0">
                <a:latin typeface="Trebuchet MS" pitchFamily="34" charset="0"/>
              </a:rPr>
            </a:br>
            <a:r>
              <a:rPr lang="en-US" sz="1600" b="1" dirty="0" smtClean="0">
                <a:latin typeface="Trebuchet MS" pitchFamily="34" charset="0"/>
              </a:rPr>
              <a:t>Niche</a:t>
            </a:r>
            <a:endParaRPr lang="en-US" sz="1600" b="1" dirty="0">
              <a:latin typeface="Trebuchet MS" pitchFamily="34" charset="0"/>
            </a:endParaRPr>
          </a:p>
        </p:txBody>
      </p:sp>
      <p:sp>
        <p:nvSpPr>
          <p:cNvPr id="2039818" name="AutoShape 10"/>
          <p:cNvSpPr>
            <a:spLocks noChangeArrowheads="1"/>
          </p:cNvSpPr>
          <p:nvPr/>
        </p:nvSpPr>
        <p:spPr bwMode="auto">
          <a:xfrm>
            <a:off x="3527425" y="3065463"/>
            <a:ext cx="2076450" cy="1358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Competitive Advantages of Entrepreneurial Firms </a:t>
            </a:r>
          </a:p>
        </p:txBody>
      </p:sp>
    </p:spTree>
    <p:extLst>
      <p:ext uri="{BB962C8B-B14F-4D97-AF65-F5344CB8AC3E}">
        <p14:creationId xmlns:p14="http://schemas.microsoft.com/office/powerpoint/2010/main" val="373104464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1–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806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806" y="1050925"/>
            <a:ext cx="8251144" cy="5303838"/>
          </a:xfrm>
          <a:effectLst/>
        </p:spPr>
        <p:txBody>
          <a:bodyPr/>
          <a:lstStyle/>
          <a:p>
            <a:pPr marL="344488" indent="-344488">
              <a:spcBef>
                <a:spcPts val="12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the terms entrepreneur and small business owner, and explain how the terms are related.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basic characteristics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 opportunities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individuals who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successfully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own businesses.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motivators or rewards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own business.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some of the basic types of entrepreneurs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entrepreneurial ventures.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96" name="Rectangle 40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</a:t>
            </a:r>
            <a:endParaRPr lang="en-US"/>
          </a:p>
        </p:txBody>
      </p:sp>
      <p:sp>
        <p:nvSpPr>
          <p:cNvPr id="204189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Age and Entrepreneurial Opportunity</a:t>
            </a:r>
            <a:endParaRPr lang="en-US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2B7BAB2C-C01B-4794-BF11-27B6D31F4CB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2041858" name="Group 2"/>
          <p:cNvGrpSpPr>
            <a:grpSpLocks/>
          </p:cNvGrpSpPr>
          <p:nvPr/>
        </p:nvGrpSpPr>
        <p:grpSpPr bwMode="auto">
          <a:xfrm>
            <a:off x="530225" y="2041185"/>
            <a:ext cx="8081963" cy="3308350"/>
            <a:chOff x="333" y="1072"/>
            <a:chExt cx="5091" cy="2084"/>
          </a:xfrm>
        </p:grpSpPr>
        <p:pic>
          <p:nvPicPr>
            <p:cNvPr id="204185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5" y="1432"/>
              <a:ext cx="2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60" name="Freeform 4"/>
            <p:cNvSpPr>
              <a:spLocks/>
            </p:cNvSpPr>
            <p:nvPr/>
          </p:nvSpPr>
          <p:spPr bwMode="auto">
            <a:xfrm>
              <a:off x="2595" y="1819"/>
              <a:ext cx="122" cy="114"/>
            </a:xfrm>
            <a:custGeom>
              <a:avLst/>
              <a:gdLst>
                <a:gd name="T0" fmla="*/ 27 w 35"/>
                <a:gd name="T1" fmla="*/ 0 h 33"/>
                <a:gd name="T2" fmla="*/ 32 w 35"/>
                <a:gd name="T3" fmla="*/ 11 h 33"/>
                <a:gd name="T4" fmla="*/ 23 w 35"/>
                <a:gd name="T5" fmla="*/ 30 h 33"/>
                <a:gd name="T6" fmla="*/ 23 w 35"/>
                <a:gd name="T7" fmla="*/ 30 h 33"/>
                <a:gd name="T8" fmla="*/ 4 w 35"/>
                <a:gd name="T9" fmla="*/ 22 h 33"/>
                <a:gd name="T10" fmla="*/ 0 w 35"/>
                <a:gd name="T11" fmla="*/ 10 h 33"/>
                <a:gd name="T12" fmla="*/ 27 w 3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3">
                  <a:moveTo>
                    <a:pt x="27" y="0"/>
                  </a:moveTo>
                  <a:cubicBezTo>
                    <a:pt x="32" y="11"/>
                    <a:pt x="32" y="11"/>
                    <a:pt x="32" y="11"/>
                  </a:cubicBezTo>
                  <a:cubicBezTo>
                    <a:pt x="35" y="18"/>
                    <a:pt x="31" y="27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6" y="33"/>
                    <a:pt x="7" y="29"/>
                    <a:pt x="4" y="22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F7B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6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9" y="1601"/>
              <a:ext cx="31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1" y="1784"/>
              <a:ext cx="479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63" name="Line 7"/>
            <p:cNvSpPr>
              <a:spLocks noChangeShapeType="1"/>
            </p:cNvSpPr>
            <p:nvPr/>
          </p:nvSpPr>
          <p:spPr bwMode="auto">
            <a:xfrm>
              <a:off x="5066" y="2673"/>
              <a:ext cx="1" cy="1"/>
            </a:xfrm>
            <a:prstGeom prst="line">
              <a:avLst/>
            </a:prstGeom>
            <a:noFill/>
            <a:ln w="11113">
              <a:solidFill>
                <a:srgbClr val="35AAC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64" name="Line 8"/>
            <p:cNvSpPr>
              <a:spLocks noChangeShapeType="1"/>
            </p:cNvSpPr>
            <p:nvPr/>
          </p:nvSpPr>
          <p:spPr bwMode="auto">
            <a:xfrm>
              <a:off x="572" y="2673"/>
              <a:ext cx="1" cy="1"/>
            </a:xfrm>
            <a:prstGeom prst="line">
              <a:avLst/>
            </a:prstGeom>
            <a:noFill/>
            <a:ln w="11113">
              <a:solidFill>
                <a:srgbClr val="35AAC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65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5" y="2646"/>
              <a:ext cx="2231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6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" y="2487"/>
              <a:ext cx="250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7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5" y="1819"/>
              <a:ext cx="479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8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3" y="1359"/>
              <a:ext cx="29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69" name="Freeform 13"/>
            <p:cNvSpPr>
              <a:spLocks/>
            </p:cNvSpPr>
            <p:nvPr/>
          </p:nvSpPr>
          <p:spPr bwMode="auto">
            <a:xfrm>
              <a:off x="2414" y="1345"/>
              <a:ext cx="94" cy="256"/>
            </a:xfrm>
            <a:custGeom>
              <a:avLst/>
              <a:gdLst>
                <a:gd name="T0" fmla="*/ 27 w 27"/>
                <a:gd name="T1" fmla="*/ 61 h 74"/>
                <a:gd name="T2" fmla="*/ 13 w 27"/>
                <a:gd name="T3" fmla="*/ 74 h 74"/>
                <a:gd name="T4" fmla="*/ 13 w 27"/>
                <a:gd name="T5" fmla="*/ 74 h 74"/>
                <a:gd name="T6" fmla="*/ 0 w 27"/>
                <a:gd name="T7" fmla="*/ 61 h 74"/>
                <a:gd name="T8" fmla="*/ 0 w 27"/>
                <a:gd name="T9" fmla="*/ 14 h 74"/>
                <a:gd name="T10" fmla="*/ 13 w 27"/>
                <a:gd name="T11" fmla="*/ 0 h 74"/>
                <a:gd name="T12" fmla="*/ 13 w 27"/>
                <a:gd name="T13" fmla="*/ 0 h 74"/>
                <a:gd name="T14" fmla="*/ 27 w 27"/>
                <a:gd name="T15" fmla="*/ 14 h 74"/>
                <a:gd name="T16" fmla="*/ 27 w 27"/>
                <a:gd name="T1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4">
                  <a:moveTo>
                    <a:pt x="27" y="61"/>
                  </a:moveTo>
                  <a:cubicBezTo>
                    <a:pt x="27" y="68"/>
                    <a:pt x="21" y="74"/>
                    <a:pt x="13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6" y="74"/>
                    <a:pt x="0" y="68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7" y="6"/>
                    <a:pt x="27" y="14"/>
                  </a:cubicBezTo>
                  <a:lnTo>
                    <a:pt x="27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70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9" y="1141"/>
              <a:ext cx="19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71" name="Freeform 15"/>
            <p:cNvSpPr>
              <a:spLocks/>
            </p:cNvSpPr>
            <p:nvPr/>
          </p:nvSpPr>
          <p:spPr bwMode="auto">
            <a:xfrm>
              <a:off x="2442" y="1380"/>
              <a:ext cx="45" cy="62"/>
            </a:xfrm>
            <a:custGeom>
              <a:avLst/>
              <a:gdLst>
                <a:gd name="T0" fmla="*/ 13 w 13"/>
                <a:gd name="T1" fmla="*/ 12 h 18"/>
                <a:gd name="T2" fmla="*/ 6 w 13"/>
                <a:gd name="T3" fmla="*/ 18 h 18"/>
                <a:gd name="T4" fmla="*/ 6 w 13"/>
                <a:gd name="T5" fmla="*/ 18 h 18"/>
                <a:gd name="T6" fmla="*/ 0 w 13"/>
                <a:gd name="T7" fmla="*/ 12 h 18"/>
                <a:gd name="T8" fmla="*/ 0 w 13"/>
                <a:gd name="T9" fmla="*/ 7 h 18"/>
                <a:gd name="T10" fmla="*/ 6 w 13"/>
                <a:gd name="T11" fmla="*/ 0 h 18"/>
                <a:gd name="T12" fmla="*/ 6 w 13"/>
                <a:gd name="T13" fmla="*/ 0 h 18"/>
                <a:gd name="T14" fmla="*/ 13 w 13"/>
                <a:gd name="T15" fmla="*/ 7 h 18"/>
                <a:gd name="T16" fmla="*/ 13 w 13"/>
                <a:gd name="T17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8">
                  <a:moveTo>
                    <a:pt x="13" y="12"/>
                  </a:moveTo>
                  <a:cubicBezTo>
                    <a:pt x="13" y="16"/>
                    <a:pt x="10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3" y="18"/>
                    <a:pt x="0" y="16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72" name="Freeform 16"/>
            <p:cNvSpPr>
              <a:spLocks/>
            </p:cNvSpPr>
            <p:nvPr/>
          </p:nvSpPr>
          <p:spPr bwMode="auto">
            <a:xfrm>
              <a:off x="2442" y="1449"/>
              <a:ext cx="45" cy="232"/>
            </a:xfrm>
            <a:custGeom>
              <a:avLst/>
              <a:gdLst>
                <a:gd name="T0" fmla="*/ 13 w 13"/>
                <a:gd name="T1" fmla="*/ 60 h 67"/>
                <a:gd name="T2" fmla="*/ 6 w 13"/>
                <a:gd name="T3" fmla="*/ 67 h 67"/>
                <a:gd name="T4" fmla="*/ 6 w 13"/>
                <a:gd name="T5" fmla="*/ 67 h 67"/>
                <a:gd name="T6" fmla="*/ 0 w 13"/>
                <a:gd name="T7" fmla="*/ 60 h 67"/>
                <a:gd name="T8" fmla="*/ 0 w 13"/>
                <a:gd name="T9" fmla="*/ 6 h 67"/>
                <a:gd name="T10" fmla="*/ 6 w 13"/>
                <a:gd name="T11" fmla="*/ 0 h 67"/>
                <a:gd name="T12" fmla="*/ 6 w 13"/>
                <a:gd name="T13" fmla="*/ 0 h 67"/>
                <a:gd name="T14" fmla="*/ 13 w 13"/>
                <a:gd name="T15" fmla="*/ 6 h 67"/>
                <a:gd name="T16" fmla="*/ 13 w 13"/>
                <a:gd name="T17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7">
                  <a:moveTo>
                    <a:pt x="13" y="60"/>
                  </a:moveTo>
                  <a:cubicBezTo>
                    <a:pt x="13" y="64"/>
                    <a:pt x="10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4"/>
                    <a:pt x="0" y="6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73" name="Picture 1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0" y="1909"/>
              <a:ext cx="34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4" name="Picture 1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" y="1784"/>
              <a:ext cx="48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5" name="Picture 1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8" y="1432"/>
              <a:ext cx="2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6" name="Picture 2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0" y="2528"/>
              <a:ext cx="25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7" name="Picture 2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1" y="1822"/>
              <a:ext cx="376" cy="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8" name="Picture 2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" y="1355"/>
              <a:ext cx="292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79" name="Freeform 23"/>
            <p:cNvSpPr>
              <a:spLocks/>
            </p:cNvSpPr>
            <p:nvPr/>
          </p:nvSpPr>
          <p:spPr bwMode="auto">
            <a:xfrm>
              <a:off x="5017" y="1345"/>
              <a:ext cx="94" cy="256"/>
            </a:xfrm>
            <a:custGeom>
              <a:avLst/>
              <a:gdLst>
                <a:gd name="T0" fmla="*/ 27 w 27"/>
                <a:gd name="T1" fmla="*/ 61 h 74"/>
                <a:gd name="T2" fmla="*/ 13 w 27"/>
                <a:gd name="T3" fmla="*/ 74 h 74"/>
                <a:gd name="T4" fmla="*/ 13 w 27"/>
                <a:gd name="T5" fmla="*/ 74 h 74"/>
                <a:gd name="T6" fmla="*/ 0 w 27"/>
                <a:gd name="T7" fmla="*/ 61 h 74"/>
                <a:gd name="T8" fmla="*/ 0 w 27"/>
                <a:gd name="T9" fmla="*/ 14 h 74"/>
                <a:gd name="T10" fmla="*/ 13 w 27"/>
                <a:gd name="T11" fmla="*/ 0 h 74"/>
                <a:gd name="T12" fmla="*/ 13 w 27"/>
                <a:gd name="T13" fmla="*/ 0 h 74"/>
                <a:gd name="T14" fmla="*/ 27 w 27"/>
                <a:gd name="T15" fmla="*/ 14 h 74"/>
                <a:gd name="T16" fmla="*/ 27 w 27"/>
                <a:gd name="T1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4">
                  <a:moveTo>
                    <a:pt x="27" y="61"/>
                  </a:moveTo>
                  <a:cubicBezTo>
                    <a:pt x="27" y="68"/>
                    <a:pt x="21" y="74"/>
                    <a:pt x="13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6" y="74"/>
                    <a:pt x="0" y="68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7" y="6"/>
                    <a:pt x="27" y="14"/>
                  </a:cubicBezTo>
                  <a:lnTo>
                    <a:pt x="27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80" name="Picture 2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1141"/>
              <a:ext cx="19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81" name="Freeform 25"/>
            <p:cNvSpPr>
              <a:spLocks/>
            </p:cNvSpPr>
            <p:nvPr/>
          </p:nvSpPr>
          <p:spPr bwMode="auto">
            <a:xfrm>
              <a:off x="5045" y="1380"/>
              <a:ext cx="45" cy="62"/>
            </a:xfrm>
            <a:custGeom>
              <a:avLst/>
              <a:gdLst>
                <a:gd name="T0" fmla="*/ 13 w 13"/>
                <a:gd name="T1" fmla="*/ 12 h 18"/>
                <a:gd name="T2" fmla="*/ 6 w 13"/>
                <a:gd name="T3" fmla="*/ 18 h 18"/>
                <a:gd name="T4" fmla="*/ 6 w 13"/>
                <a:gd name="T5" fmla="*/ 18 h 18"/>
                <a:gd name="T6" fmla="*/ 0 w 13"/>
                <a:gd name="T7" fmla="*/ 12 h 18"/>
                <a:gd name="T8" fmla="*/ 0 w 13"/>
                <a:gd name="T9" fmla="*/ 7 h 18"/>
                <a:gd name="T10" fmla="*/ 6 w 13"/>
                <a:gd name="T11" fmla="*/ 0 h 18"/>
                <a:gd name="T12" fmla="*/ 6 w 13"/>
                <a:gd name="T13" fmla="*/ 0 h 18"/>
                <a:gd name="T14" fmla="*/ 13 w 13"/>
                <a:gd name="T15" fmla="*/ 7 h 18"/>
                <a:gd name="T16" fmla="*/ 13 w 13"/>
                <a:gd name="T17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8">
                  <a:moveTo>
                    <a:pt x="13" y="12"/>
                  </a:moveTo>
                  <a:cubicBezTo>
                    <a:pt x="13" y="16"/>
                    <a:pt x="10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3" y="18"/>
                    <a:pt x="0" y="16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2" name="Freeform 26"/>
            <p:cNvSpPr>
              <a:spLocks/>
            </p:cNvSpPr>
            <p:nvPr/>
          </p:nvSpPr>
          <p:spPr bwMode="auto">
            <a:xfrm>
              <a:off x="5045" y="1449"/>
              <a:ext cx="45" cy="232"/>
            </a:xfrm>
            <a:custGeom>
              <a:avLst/>
              <a:gdLst>
                <a:gd name="T0" fmla="*/ 13 w 13"/>
                <a:gd name="T1" fmla="*/ 60 h 67"/>
                <a:gd name="T2" fmla="*/ 6 w 13"/>
                <a:gd name="T3" fmla="*/ 67 h 67"/>
                <a:gd name="T4" fmla="*/ 6 w 13"/>
                <a:gd name="T5" fmla="*/ 67 h 67"/>
                <a:gd name="T6" fmla="*/ 0 w 13"/>
                <a:gd name="T7" fmla="*/ 60 h 67"/>
                <a:gd name="T8" fmla="*/ 0 w 13"/>
                <a:gd name="T9" fmla="*/ 6 h 67"/>
                <a:gd name="T10" fmla="*/ 6 w 13"/>
                <a:gd name="T11" fmla="*/ 0 h 67"/>
                <a:gd name="T12" fmla="*/ 6 w 13"/>
                <a:gd name="T13" fmla="*/ 0 h 67"/>
                <a:gd name="T14" fmla="*/ 13 w 13"/>
                <a:gd name="T15" fmla="*/ 6 h 67"/>
                <a:gd name="T16" fmla="*/ 13 w 13"/>
                <a:gd name="T17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7">
                  <a:moveTo>
                    <a:pt x="13" y="60"/>
                  </a:moveTo>
                  <a:cubicBezTo>
                    <a:pt x="13" y="64"/>
                    <a:pt x="10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4"/>
                    <a:pt x="0" y="6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3" name="Freeform 27"/>
            <p:cNvSpPr>
              <a:spLocks/>
            </p:cNvSpPr>
            <p:nvPr/>
          </p:nvSpPr>
          <p:spPr bwMode="auto">
            <a:xfrm>
              <a:off x="5195" y="1819"/>
              <a:ext cx="125" cy="114"/>
            </a:xfrm>
            <a:custGeom>
              <a:avLst/>
              <a:gdLst>
                <a:gd name="T0" fmla="*/ 28 w 36"/>
                <a:gd name="T1" fmla="*/ 0 h 33"/>
                <a:gd name="T2" fmla="*/ 33 w 36"/>
                <a:gd name="T3" fmla="*/ 11 h 33"/>
                <a:gd name="T4" fmla="*/ 24 w 36"/>
                <a:gd name="T5" fmla="*/ 30 h 33"/>
                <a:gd name="T6" fmla="*/ 24 w 36"/>
                <a:gd name="T7" fmla="*/ 30 h 33"/>
                <a:gd name="T8" fmla="*/ 5 w 36"/>
                <a:gd name="T9" fmla="*/ 22 h 33"/>
                <a:gd name="T10" fmla="*/ 0 w 36"/>
                <a:gd name="T11" fmla="*/ 10 h 33"/>
                <a:gd name="T12" fmla="*/ 28 w 36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3">
                  <a:moveTo>
                    <a:pt x="28" y="0"/>
                  </a:moveTo>
                  <a:cubicBezTo>
                    <a:pt x="33" y="11"/>
                    <a:pt x="33" y="11"/>
                    <a:pt x="33" y="11"/>
                  </a:cubicBezTo>
                  <a:cubicBezTo>
                    <a:pt x="36" y="18"/>
                    <a:pt x="32" y="27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7" y="33"/>
                    <a:pt x="8" y="29"/>
                    <a:pt x="5" y="22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7B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4" name="Rectangle 28"/>
            <p:cNvSpPr>
              <a:spLocks noChangeArrowheads="1"/>
            </p:cNvSpPr>
            <p:nvPr/>
          </p:nvSpPr>
          <p:spPr bwMode="auto">
            <a:xfrm>
              <a:off x="339" y="1072"/>
              <a:ext cx="2027" cy="1587"/>
            </a:xfrm>
            <a:prstGeom prst="rect">
              <a:avLst/>
            </a:prstGeom>
            <a:solidFill>
              <a:srgbClr val="AFB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5" name="Rectangle 29"/>
            <p:cNvSpPr>
              <a:spLocks noChangeArrowheads="1"/>
            </p:cNvSpPr>
            <p:nvPr/>
          </p:nvSpPr>
          <p:spPr bwMode="auto">
            <a:xfrm>
              <a:off x="3019" y="1072"/>
              <a:ext cx="2026" cy="1587"/>
            </a:xfrm>
            <a:prstGeom prst="rect">
              <a:avLst/>
            </a:prstGeom>
            <a:solidFill>
              <a:srgbClr val="AFB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86" name="Picture 3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" y="2646"/>
              <a:ext cx="89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87" name="Picture 31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" y="2652"/>
              <a:ext cx="2293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88" name="Freeform 32"/>
            <p:cNvSpPr>
              <a:spLocks/>
            </p:cNvSpPr>
            <p:nvPr/>
          </p:nvSpPr>
          <p:spPr bwMode="auto">
            <a:xfrm>
              <a:off x="336" y="2663"/>
              <a:ext cx="247" cy="201"/>
            </a:xfrm>
            <a:custGeom>
              <a:avLst/>
              <a:gdLst>
                <a:gd name="T0" fmla="*/ 247 w 247"/>
                <a:gd name="T1" fmla="*/ 201 h 201"/>
                <a:gd name="T2" fmla="*/ 0 w 247"/>
                <a:gd name="T3" fmla="*/ 201 h 201"/>
                <a:gd name="T4" fmla="*/ 0 w 247"/>
                <a:gd name="T5" fmla="*/ 0 h 201"/>
                <a:gd name="T6" fmla="*/ 247 w 247"/>
                <a:gd name="T7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1">
                  <a:moveTo>
                    <a:pt x="247" y="201"/>
                  </a:moveTo>
                  <a:lnTo>
                    <a:pt x="0" y="201"/>
                  </a:lnTo>
                  <a:lnTo>
                    <a:pt x="0" y="0"/>
                  </a:lnTo>
                  <a:lnTo>
                    <a:pt x="247" y="201"/>
                  </a:lnTo>
                  <a:close/>
                </a:path>
              </a:pathLst>
            </a:custGeom>
            <a:solidFill>
              <a:srgbClr val="C81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9" name="Rectangle 33"/>
            <p:cNvSpPr>
              <a:spLocks noChangeArrowheads="1"/>
            </p:cNvSpPr>
            <p:nvPr/>
          </p:nvSpPr>
          <p:spPr bwMode="auto">
            <a:xfrm>
              <a:off x="2591" y="2983"/>
              <a:ext cx="2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8162D"/>
                  </a:solidFill>
                  <a:latin typeface="Arial" charset="0"/>
                </a:rPr>
                <a:t>Age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041890" name="Rectangle 34"/>
            <p:cNvSpPr>
              <a:spLocks noChangeArrowheads="1"/>
            </p:cNvSpPr>
            <p:nvPr/>
          </p:nvSpPr>
          <p:spPr bwMode="auto">
            <a:xfrm>
              <a:off x="384" y="1200"/>
              <a:ext cx="1920" cy="1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 b="1">
                  <a:latin typeface="Arial" charset="0"/>
                </a:rPr>
                <a:t>Early Career Concerns</a:t>
              </a:r>
            </a:p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1. Getting an education</a:t>
              </a:r>
            </a:p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2. Gaining work experience</a:t>
              </a:r>
            </a:p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3. Acquiring financial 	resources</a:t>
              </a:r>
            </a:p>
          </p:txBody>
        </p:sp>
        <p:sp>
          <p:nvSpPr>
            <p:cNvPr id="2041891" name="Rectangle 35"/>
            <p:cNvSpPr>
              <a:spLocks noChangeArrowheads="1"/>
            </p:cNvSpPr>
            <p:nvPr/>
          </p:nvSpPr>
          <p:spPr bwMode="auto">
            <a:xfrm>
              <a:off x="3072" y="1200"/>
              <a:ext cx="1872" cy="1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 b="1">
                  <a:latin typeface="Arial" charset="0"/>
                </a:rPr>
                <a:t>Late Career Concerns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1. Fulfilling family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	responsibilities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2. Attaining seniority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	in employment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3. Earning investment in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	a retirement program</a:t>
              </a:r>
            </a:p>
          </p:txBody>
        </p:sp>
        <p:sp>
          <p:nvSpPr>
            <p:cNvPr id="2041892" name="Text Box 36"/>
            <p:cNvSpPr txBox="1">
              <a:spLocks noChangeArrowheads="1"/>
            </p:cNvSpPr>
            <p:nvPr/>
          </p:nvSpPr>
          <p:spPr bwMode="auto">
            <a:xfrm>
              <a:off x="2112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25</a:t>
              </a:r>
            </a:p>
          </p:txBody>
        </p:sp>
        <p:sp>
          <p:nvSpPr>
            <p:cNvPr id="2041893" name="Text Box 37"/>
            <p:cNvSpPr txBox="1">
              <a:spLocks noChangeArrowheads="1"/>
            </p:cNvSpPr>
            <p:nvPr/>
          </p:nvSpPr>
          <p:spPr bwMode="auto">
            <a:xfrm>
              <a:off x="2880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35</a:t>
              </a:r>
            </a:p>
          </p:txBody>
        </p:sp>
        <p:sp>
          <p:nvSpPr>
            <p:cNvPr id="2041894" name="Text Box 38"/>
            <p:cNvSpPr txBox="1">
              <a:spLocks noChangeArrowheads="1"/>
            </p:cNvSpPr>
            <p:nvPr/>
          </p:nvSpPr>
          <p:spPr bwMode="auto">
            <a:xfrm>
              <a:off x="4800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>
                  <a:latin typeface="Arial" charset="0"/>
                </a:rPr>
                <a:t>45+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041895" name="Text Box 39"/>
            <p:cNvSpPr txBox="1">
              <a:spLocks noChangeArrowheads="1"/>
            </p:cNvSpPr>
            <p:nvPr/>
          </p:nvSpPr>
          <p:spPr bwMode="auto">
            <a:xfrm>
              <a:off x="384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20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523858" y="5440658"/>
            <a:ext cx="1779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Generation 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280196" y="5440658"/>
            <a:ext cx="1775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Generation Y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669268" y="5440658"/>
            <a:ext cx="1996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Baby Boomers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0336689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Millennial Entrepreneurs (Gen-Y)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Have no fear of technology</a:t>
            </a:r>
          </a:p>
          <a:p>
            <a:r>
              <a:rPr lang="en-US" smtClean="0"/>
              <a:t>Are idealistic and optimistic</a:t>
            </a:r>
          </a:p>
          <a:p>
            <a:r>
              <a:rPr lang="en-US" smtClean="0"/>
              <a:t>Are more collaborative</a:t>
            </a:r>
          </a:p>
          <a:p>
            <a:r>
              <a:rPr lang="en-US" smtClean="0"/>
              <a:t>Build elements of community in the business</a:t>
            </a:r>
          </a:p>
          <a:p>
            <a:r>
              <a:rPr lang="en-US" smtClean="0"/>
              <a:t>Start companies while studying entrepreneurship</a:t>
            </a:r>
          </a:p>
          <a:p>
            <a:r>
              <a:rPr lang="en-US" smtClean="0"/>
              <a:t>Fail fast, learn a lot, and </a:t>
            </a:r>
            <a:br>
              <a:rPr lang="en-US" smtClean="0"/>
            </a:br>
            <a:r>
              <a:rPr lang="en-US" smtClean="0"/>
              <a:t>keep going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95EFE49B-021B-400F-BD64-D677533B090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59285" name="Picture 21" descr="BD0662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85" y="3337561"/>
            <a:ext cx="2514600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79214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5FCD0D47-836A-4AD2-A7D0-C0D1D513212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043915" name="AutoShape 11"/>
          <p:cNvSpPr>
            <a:spLocks noChangeArrowheads="1"/>
          </p:cNvSpPr>
          <p:nvPr/>
        </p:nvSpPr>
        <p:spPr bwMode="ltGray">
          <a:xfrm>
            <a:off x="457200" y="868973"/>
            <a:ext cx="8251825" cy="4754563"/>
          </a:xfrm>
          <a:prstGeom prst="roundRect">
            <a:avLst>
              <a:gd name="adj" fmla="val 7611"/>
            </a:avLst>
          </a:prstGeom>
          <a:solidFill>
            <a:srgbClr val="C0C0C0"/>
          </a:solidFill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3908" name="_s1028"/>
          <p:cNvSpPr>
            <a:spLocks noChangeShapeType="1"/>
          </p:cNvSpPr>
          <p:nvPr/>
        </p:nvSpPr>
        <p:spPr bwMode="auto">
          <a:xfrm flipV="1">
            <a:off x="5121275" y="2128898"/>
            <a:ext cx="1036638" cy="592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43909" name="_s1028"/>
          <p:cNvSpPr>
            <a:spLocks noChangeShapeType="1"/>
          </p:cNvSpPr>
          <p:nvPr/>
        </p:nvSpPr>
        <p:spPr bwMode="auto">
          <a:xfrm flipH="1" flipV="1">
            <a:off x="2900363" y="2132073"/>
            <a:ext cx="1031875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43910" name="_s1032"/>
          <p:cNvSpPr>
            <a:spLocks noChangeShapeType="1"/>
          </p:cNvSpPr>
          <p:nvPr/>
        </p:nvSpPr>
        <p:spPr bwMode="auto">
          <a:xfrm>
            <a:off x="4543425" y="3805298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43911" name="AutoShape 7"/>
          <p:cNvSpPr>
            <a:spLocks noChangeArrowheads="1"/>
          </p:cNvSpPr>
          <p:nvPr/>
        </p:nvSpPr>
        <p:spPr bwMode="auto">
          <a:xfrm>
            <a:off x="3357563" y="2716273"/>
            <a:ext cx="2403475" cy="1123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Characteristics of Successful Entrepreneurs</a:t>
            </a:r>
          </a:p>
        </p:txBody>
      </p:sp>
      <p:sp>
        <p:nvSpPr>
          <p:cNvPr id="2043912" name="AutoShape 8"/>
          <p:cNvSpPr>
            <a:spLocks noChangeArrowheads="1"/>
          </p:cNvSpPr>
          <p:nvPr/>
        </p:nvSpPr>
        <p:spPr bwMode="auto">
          <a:xfrm>
            <a:off x="1535113" y="1184336"/>
            <a:ext cx="2403475" cy="1122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Strong Commitment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to the Business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(Tenacity) </a:t>
            </a:r>
          </a:p>
        </p:txBody>
      </p:sp>
      <p:sp>
        <p:nvSpPr>
          <p:cNvPr id="2043913" name="AutoShape 9"/>
          <p:cNvSpPr>
            <a:spLocks noChangeArrowheads="1"/>
          </p:cNvSpPr>
          <p:nvPr/>
        </p:nvSpPr>
        <p:spPr bwMode="auto">
          <a:xfrm>
            <a:off x="3357563" y="4227573"/>
            <a:ext cx="2403475" cy="1120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Moderate Risk Takers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(Financial, Career, Psychic Risks)</a:t>
            </a:r>
          </a:p>
        </p:txBody>
      </p:sp>
      <p:sp>
        <p:nvSpPr>
          <p:cNvPr id="2043914" name="AutoShape 10"/>
          <p:cNvSpPr>
            <a:spLocks noChangeArrowheads="1"/>
          </p:cNvSpPr>
          <p:nvPr/>
        </p:nvSpPr>
        <p:spPr bwMode="auto">
          <a:xfrm>
            <a:off x="5145088" y="1185923"/>
            <a:ext cx="2403475" cy="1122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Strong Internal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Locus of Control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(Self-Reliance)</a:t>
            </a:r>
          </a:p>
        </p:txBody>
      </p:sp>
    </p:spTree>
    <p:extLst>
      <p:ext uri="{BB962C8B-B14F-4D97-AF65-F5344CB8AC3E}">
        <p14:creationId xmlns:p14="http://schemas.microsoft.com/office/powerpoint/2010/main" val="284476629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23875" y="320074"/>
            <a:ext cx="8077200" cy="1077218"/>
          </a:xfrm>
        </p:spPr>
        <p:txBody>
          <a:bodyPr/>
          <a:lstStyle/>
          <a:p>
            <a:pPr algn="ctr"/>
            <a:r>
              <a:rPr lang="en-US" dirty="0"/>
              <a:t>Entrepreneurial Characteristics</a:t>
            </a:r>
            <a:br>
              <a:rPr lang="en-US" dirty="0"/>
            </a:br>
            <a:r>
              <a:rPr lang="en-US" dirty="0"/>
              <a:t>(Timmons and </a:t>
            </a:r>
            <a:r>
              <a:rPr lang="en-US" dirty="0" err="1"/>
              <a:t>Spinelli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BDFB106D-1068-4DF0-B5A5-ABB6AF2AB1F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045954" name="AutoShape 2"/>
          <p:cNvSpPr>
            <a:spLocks noChangeArrowheads="1"/>
          </p:cNvSpPr>
          <p:nvPr/>
        </p:nvSpPr>
        <p:spPr bwMode="ltGray">
          <a:xfrm>
            <a:off x="457200" y="1509713"/>
            <a:ext cx="8251825" cy="4754562"/>
          </a:xfrm>
          <a:prstGeom prst="roundRect">
            <a:avLst>
              <a:gd name="adj" fmla="val 7611"/>
            </a:avLst>
          </a:prstGeom>
          <a:solidFill>
            <a:srgbClr val="C0C0C0"/>
          </a:solidFill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5956" name="Group 4"/>
          <p:cNvGrpSpPr>
            <a:grpSpLocks/>
          </p:cNvGrpSpPr>
          <p:nvPr/>
        </p:nvGrpSpPr>
        <p:grpSpPr bwMode="auto">
          <a:xfrm>
            <a:off x="2825750" y="2576513"/>
            <a:ext cx="3486150" cy="2655887"/>
            <a:chOff x="1878" y="1496"/>
            <a:chExt cx="2002" cy="1360"/>
          </a:xfrm>
        </p:grpSpPr>
        <p:sp>
          <p:nvSpPr>
            <p:cNvPr id="2045957" name="_s1028"/>
            <p:cNvSpPr>
              <a:spLocks noChangeShapeType="1"/>
            </p:cNvSpPr>
            <p:nvPr/>
          </p:nvSpPr>
          <p:spPr bwMode="auto">
            <a:xfrm flipH="1" flipV="1">
              <a:off x="1878" y="1835"/>
              <a:ext cx="501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58" name="_s1030"/>
            <p:cNvSpPr>
              <a:spLocks noChangeShapeType="1"/>
            </p:cNvSpPr>
            <p:nvPr/>
          </p:nvSpPr>
          <p:spPr bwMode="auto">
            <a:xfrm flipH="1">
              <a:off x="1878" y="2346"/>
              <a:ext cx="501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59" name="_s1032"/>
            <p:cNvSpPr>
              <a:spLocks noChangeShapeType="1"/>
            </p:cNvSpPr>
            <p:nvPr/>
          </p:nvSpPr>
          <p:spPr bwMode="auto">
            <a:xfrm>
              <a:off x="2879" y="2516"/>
              <a:ext cx="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60" name="_s1034"/>
            <p:cNvSpPr>
              <a:spLocks noChangeShapeType="1"/>
            </p:cNvSpPr>
            <p:nvPr/>
          </p:nvSpPr>
          <p:spPr bwMode="auto">
            <a:xfrm>
              <a:off x="3380" y="2346"/>
              <a:ext cx="500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61" name="_s1036"/>
            <p:cNvSpPr>
              <a:spLocks noChangeShapeType="1"/>
            </p:cNvSpPr>
            <p:nvPr/>
          </p:nvSpPr>
          <p:spPr bwMode="auto">
            <a:xfrm flipV="1">
              <a:off x="3380" y="1836"/>
              <a:ext cx="500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62" name="_s1038"/>
            <p:cNvSpPr>
              <a:spLocks noChangeShapeType="1"/>
            </p:cNvSpPr>
            <p:nvPr/>
          </p:nvSpPr>
          <p:spPr bwMode="auto">
            <a:xfrm flipV="1">
              <a:off x="2879" y="1496"/>
              <a:ext cx="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045963" name="AutoShape 11"/>
          <p:cNvSpPr>
            <a:spLocks noChangeArrowheads="1"/>
          </p:cNvSpPr>
          <p:nvPr/>
        </p:nvSpPr>
        <p:spPr bwMode="auto">
          <a:xfrm>
            <a:off x="3562350" y="1804988"/>
            <a:ext cx="1995488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Commitment and Determination</a:t>
            </a:r>
          </a:p>
        </p:txBody>
      </p:sp>
      <p:sp>
        <p:nvSpPr>
          <p:cNvPr id="2045964" name="AutoShape 12"/>
          <p:cNvSpPr>
            <a:spLocks noChangeArrowheads="1"/>
          </p:cNvSpPr>
          <p:nvPr/>
        </p:nvSpPr>
        <p:spPr bwMode="auto">
          <a:xfrm>
            <a:off x="6315075" y="2833688"/>
            <a:ext cx="1995488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Leadership</a:t>
            </a:r>
          </a:p>
        </p:txBody>
      </p:sp>
      <p:sp>
        <p:nvSpPr>
          <p:cNvPr id="2045965" name="AutoShape 13"/>
          <p:cNvSpPr>
            <a:spLocks noChangeArrowheads="1"/>
          </p:cNvSpPr>
          <p:nvPr/>
        </p:nvSpPr>
        <p:spPr bwMode="auto">
          <a:xfrm>
            <a:off x="849313" y="2803525"/>
            <a:ext cx="1995487" cy="892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Motivation to Excel</a:t>
            </a:r>
          </a:p>
        </p:txBody>
      </p:sp>
      <p:sp>
        <p:nvSpPr>
          <p:cNvPr id="2045966" name="AutoShape 14"/>
          <p:cNvSpPr>
            <a:spLocks noChangeArrowheads="1"/>
          </p:cNvSpPr>
          <p:nvPr/>
        </p:nvSpPr>
        <p:spPr bwMode="auto">
          <a:xfrm>
            <a:off x="839788" y="4130675"/>
            <a:ext cx="1995487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Creativity, Self-Reliance, and Adaptability</a:t>
            </a:r>
          </a:p>
        </p:txBody>
      </p:sp>
      <p:sp>
        <p:nvSpPr>
          <p:cNvPr id="2045967" name="AutoShape 15"/>
          <p:cNvSpPr>
            <a:spLocks noChangeArrowheads="1"/>
          </p:cNvSpPr>
          <p:nvPr/>
        </p:nvSpPr>
        <p:spPr bwMode="auto">
          <a:xfrm>
            <a:off x="6307138" y="4124325"/>
            <a:ext cx="1997075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Opportunity Obsession</a:t>
            </a:r>
          </a:p>
        </p:txBody>
      </p:sp>
      <p:sp>
        <p:nvSpPr>
          <p:cNvPr id="2045968" name="AutoShape 16"/>
          <p:cNvSpPr>
            <a:spLocks noChangeArrowheads="1"/>
          </p:cNvSpPr>
          <p:nvPr/>
        </p:nvSpPr>
        <p:spPr bwMode="auto">
          <a:xfrm>
            <a:off x="3573463" y="5075238"/>
            <a:ext cx="1995487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Tolerance of Risk, Ambiguity, and Uncertainty</a:t>
            </a:r>
          </a:p>
        </p:txBody>
      </p:sp>
      <p:sp>
        <p:nvSpPr>
          <p:cNvPr id="2045969" name="AutoShape 17"/>
          <p:cNvSpPr>
            <a:spLocks noChangeArrowheads="1"/>
          </p:cNvSpPr>
          <p:nvPr/>
        </p:nvSpPr>
        <p:spPr bwMode="auto">
          <a:xfrm>
            <a:off x="3573463" y="3214688"/>
            <a:ext cx="1995487" cy="1374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Attitudes and Behaviors of Entrepreneurs</a:t>
            </a:r>
          </a:p>
        </p:txBody>
      </p:sp>
    </p:spTree>
    <p:extLst>
      <p:ext uri="{BB962C8B-B14F-4D97-AF65-F5344CB8AC3E}">
        <p14:creationId xmlns:p14="http://schemas.microsoft.com/office/powerpoint/2010/main" val="129007125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Fail as an Entrepreneur</a:t>
            </a:r>
            <a:endParaRPr lang="en-US"/>
          </a:p>
        </p:txBody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Overestimate what you can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an understanding of the market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Hire mediocre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 to be a team player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 domineering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share ownership in the business in an equitable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0E12F218-EBA5-4902-8A0B-A23E968D53E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6385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3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Importance of Mentors</a:t>
            </a:r>
            <a:endParaRPr lang="en-US"/>
          </a:p>
        </p:txBody>
      </p:sp>
      <p:sp>
        <p:nvSpPr>
          <p:cNvPr id="204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7440893" cy="5303838"/>
          </a:xfrm>
        </p:spPr>
        <p:txBody>
          <a:bodyPr/>
          <a:lstStyle/>
          <a:p>
            <a:r>
              <a:rPr lang="en-US" dirty="0" smtClean="0"/>
              <a:t>Mentors</a:t>
            </a:r>
          </a:p>
          <a:p>
            <a:pPr lvl="1"/>
            <a:r>
              <a:rPr lang="en-US" dirty="0" smtClean="0"/>
              <a:t>Are knowledgeable persons who can offer guidance from their experience in a given field.</a:t>
            </a:r>
          </a:p>
          <a:p>
            <a:pPr lvl="1"/>
            <a:r>
              <a:rPr lang="en-US" dirty="0" smtClean="0"/>
              <a:t>Teach entrepreneurs what and how to do.</a:t>
            </a:r>
          </a:p>
          <a:p>
            <a:pPr lvl="1"/>
            <a:r>
              <a:rPr lang="en-US" dirty="0" smtClean="0"/>
              <a:t>Provide entrepreneurs encouragement</a:t>
            </a:r>
            <a:br>
              <a:rPr lang="en-US" dirty="0" smtClean="0"/>
            </a:br>
            <a:r>
              <a:rPr lang="en-US" dirty="0" smtClean="0"/>
              <a:t>when needed.</a:t>
            </a:r>
          </a:p>
          <a:p>
            <a:pPr lvl="1"/>
            <a:r>
              <a:rPr lang="en-US" dirty="0" smtClean="0"/>
              <a:t>Show them how to avoid mistakes.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206AEF59-042C-4722-B8E8-920CF20572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48005" name="Picture 5" descr="j0159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40" y="3520439"/>
            <a:ext cx="2837137" cy="283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8896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Success in Business and Success in Life</a:t>
            </a:r>
            <a:endParaRPr lang="en-US"/>
          </a:p>
        </p:txBody>
      </p:sp>
      <p:sp>
        <p:nvSpPr>
          <p:cNvPr id="2050051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/>
          <a:p>
            <a:r>
              <a:rPr lang="en-US" dirty="0" smtClean="0"/>
              <a:t>Looking Back At An Entrepreneurial Life</a:t>
            </a:r>
          </a:p>
          <a:p>
            <a:pPr lvl="1"/>
            <a:r>
              <a:rPr lang="en-US" dirty="0" smtClean="0"/>
              <a:t>Proper values and actions lead to a good exit.</a:t>
            </a:r>
          </a:p>
          <a:p>
            <a:pPr lvl="1"/>
            <a:r>
              <a:rPr lang="en-US" dirty="0" smtClean="0"/>
              <a:t>Evaluating accomplishments</a:t>
            </a:r>
          </a:p>
          <a:p>
            <a:r>
              <a:rPr lang="en-US" dirty="0" smtClean="0"/>
              <a:t>Winning the Wrong Game</a:t>
            </a:r>
          </a:p>
          <a:p>
            <a:pPr lvl="1"/>
            <a:r>
              <a:rPr lang="en-US" dirty="0" smtClean="0"/>
              <a:t>The nature of the entrepreneurial endeavor reflects personal goals and values.</a:t>
            </a:r>
          </a:p>
          <a:p>
            <a:r>
              <a:rPr lang="en-US" dirty="0" smtClean="0"/>
              <a:t>Crafting a Worthy Entrepreneurial Legacy</a:t>
            </a:r>
          </a:p>
          <a:p>
            <a:pPr lvl="1"/>
            <a:r>
              <a:rPr lang="en-US" dirty="0" smtClean="0"/>
              <a:t>The tangible items and intangible qualities passed on not only to heirs but also to the broader society.</a:t>
            </a:r>
          </a:p>
          <a:p>
            <a:r>
              <a:rPr lang="en-US" dirty="0" smtClean="0"/>
              <a:t>Beginning with the End in Mind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D4B762B4-E32D-4AF9-827A-C5FB39F526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5298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4240528" cy="5303838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ntrepreneur</a:t>
            </a:r>
          </a:p>
          <a:p>
            <a:r>
              <a:rPr lang="en-US" dirty="0" smtClean="0"/>
              <a:t>bootstrapping</a:t>
            </a:r>
            <a:endParaRPr lang="en-US" dirty="0"/>
          </a:p>
          <a:p>
            <a:r>
              <a:rPr lang="en-US" dirty="0"/>
              <a:t>small </a:t>
            </a:r>
            <a:r>
              <a:rPr lang="en-US" dirty="0" smtClean="0"/>
              <a:t>business</a:t>
            </a:r>
            <a:endParaRPr lang="en-US" dirty="0"/>
          </a:p>
          <a:p>
            <a:r>
              <a:rPr lang="en-US" dirty="0"/>
              <a:t>entrepreneurial </a:t>
            </a:r>
            <a:r>
              <a:rPr lang="en-US" dirty="0" smtClean="0"/>
              <a:t>opportunity</a:t>
            </a:r>
            <a:endParaRPr lang="en-US" dirty="0"/>
          </a:p>
          <a:p>
            <a:r>
              <a:rPr lang="en-US" dirty="0"/>
              <a:t>reluctant </a:t>
            </a:r>
            <a:r>
              <a:rPr lang="en-US" dirty="0" smtClean="0"/>
              <a:t>entrepreneur</a:t>
            </a:r>
            <a:endParaRPr lang="en-US" dirty="0"/>
          </a:p>
          <a:p>
            <a:r>
              <a:rPr lang="en-US" dirty="0" smtClean="0"/>
              <a:t>refugee</a:t>
            </a:r>
            <a:endParaRPr lang="en-US" dirty="0"/>
          </a:p>
          <a:p>
            <a:r>
              <a:rPr lang="en-US" dirty="0" smtClean="0"/>
              <a:t>founder</a:t>
            </a:r>
          </a:p>
          <a:p>
            <a:r>
              <a:rPr lang="en-US" dirty="0" smtClean="0"/>
              <a:t>franchisee</a:t>
            </a:r>
            <a:endParaRPr lang="en-US" dirty="0"/>
          </a:p>
          <a:p>
            <a:r>
              <a:rPr lang="en-US" dirty="0"/>
              <a:t>high-potential venture (</a:t>
            </a:r>
            <a:r>
              <a:rPr lang="en-US" dirty="0" smtClean="0"/>
              <a:t>gazelle)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attractive small firm</a:t>
            </a:r>
          </a:p>
          <a:p>
            <a:r>
              <a:rPr lang="en-US" dirty="0"/>
              <a:t>microbusiness </a:t>
            </a:r>
          </a:p>
          <a:p>
            <a:r>
              <a:rPr lang="en-US" dirty="0"/>
              <a:t>lifestyle business</a:t>
            </a:r>
          </a:p>
          <a:p>
            <a:r>
              <a:rPr lang="en-US" dirty="0"/>
              <a:t>artisan entrepreneur </a:t>
            </a:r>
          </a:p>
          <a:p>
            <a:r>
              <a:rPr lang="en-US" dirty="0"/>
              <a:t>opportunistic entrepreneur</a:t>
            </a:r>
          </a:p>
          <a:p>
            <a:r>
              <a:rPr lang="en-US" dirty="0"/>
              <a:t>entrepreneurial team</a:t>
            </a:r>
          </a:p>
          <a:p>
            <a:r>
              <a:rPr lang="en-US" dirty="0"/>
              <a:t>niche market</a:t>
            </a:r>
          </a:p>
          <a:p>
            <a:r>
              <a:rPr lang="en-US" dirty="0"/>
              <a:t>mentor</a:t>
            </a:r>
          </a:p>
          <a:p>
            <a:r>
              <a:rPr lang="en-US" dirty="0"/>
              <a:t>entrepreneurial legacy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C20A81ED-8C36-40C6-B4DF-24F1B7BA4DB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1–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3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806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806" y="1050925"/>
            <a:ext cx="8251144" cy="5303838"/>
          </a:xfrm>
          <a:effectLst/>
        </p:spPr>
        <p:txBody>
          <a:bodyPr/>
          <a:lstStyle/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potential competitive advantages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small entrepreneurial companies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firms.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related to readiness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 getting started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an entrepreneurial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involved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crafting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meaningful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legacy.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12971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Contributions of Small Business </a:t>
            </a:r>
            <a:endParaRPr lang="en-US" dirty="0"/>
          </a:p>
        </p:txBody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Small Businesses: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Represent 99.7% of all firms with employees.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Employ over 50% of employees in the private sector.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Account for 45% of private payrolls.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Generated 60 to 80% of net new jobs in past decade.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Hire 40% of high-tech employees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Represent 97.3% of all exporters.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0996E86C-939C-46D1-AE2B-9A27694982C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131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3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Are Entrepreneurs?</a:t>
            </a:r>
            <a:endParaRPr lang="en-US"/>
          </a:p>
        </p:txBody>
      </p:sp>
      <p:sp>
        <p:nvSpPr>
          <p:cNvPr id="20172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Entrepreneurs are: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person who starts and/or operates a business.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Individuals who discover market needs and launch new firms to meet those needs.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Risk takers who provide an impetus for change, innovation, and progress.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All active owner-managers </a:t>
            </a:r>
            <a:br>
              <a:rPr lang="en-US" dirty="0" smtClean="0"/>
            </a:br>
            <a:r>
              <a:rPr lang="en-US" dirty="0" smtClean="0"/>
              <a:t>(founders and/or managers </a:t>
            </a:r>
            <a:br>
              <a:rPr lang="en-US" dirty="0" smtClean="0"/>
            </a:br>
            <a:r>
              <a:rPr lang="en-US" dirty="0" smtClean="0"/>
              <a:t>of small businesses).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3B4DF2F6-0004-46AA-BB7D-AB938CD30BA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17285" name="Picture 5" descr="j02351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977634"/>
            <a:ext cx="2011362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8889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7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Small Business?</a:t>
            </a:r>
            <a:endParaRPr lang="en-US"/>
          </a:p>
        </p:txBody>
      </p:sp>
      <p:sp>
        <p:nvSpPr>
          <p:cNvPr id="20234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Criteria for Defining Smallness in Business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Small in size relative to larger competitors (fewer than 100 employees)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Localized business operations (except marketing)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Financing supplied by one person or small group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Has the potential to become more </a:t>
            </a:r>
            <a:br>
              <a:rPr lang="en-US" dirty="0" smtClean="0"/>
            </a:br>
            <a:r>
              <a:rPr lang="en-US" dirty="0" smtClean="0"/>
              <a:t>than a “one-person show”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8513E005-2C1A-4A3F-B255-22ACA20F4BE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23426" name="Rectangle 2"/>
          <p:cNvSpPr>
            <a:spLocks noChangeArrowheads="1"/>
          </p:cNvSpPr>
          <p:nvPr/>
        </p:nvSpPr>
        <p:spPr bwMode="auto">
          <a:xfrm>
            <a:off x="7188200" y="4114800"/>
            <a:ext cx="1727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 </a:t>
            </a:r>
            <a:endParaRPr lang="en-US" sz="1800" b="1">
              <a:latin typeface="Times New Roman" pitchFamily="18" charset="0"/>
            </a:endParaRPr>
          </a:p>
        </p:txBody>
      </p:sp>
      <p:pic>
        <p:nvPicPr>
          <p:cNvPr id="2023429" name="Picture 5" descr="bl0051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4069073"/>
            <a:ext cx="3032125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8444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5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Entrepreneurial Opportunities</a:t>
            </a:r>
            <a:endParaRPr lang="en-US"/>
          </a:p>
        </p:txBody>
      </p:sp>
      <p:sp>
        <p:nvSpPr>
          <p:cNvPr id="2015236" name="Rectangle 4"/>
          <p:cNvSpPr>
            <a:spLocks noGrp="1" noChangeArrowheads="1"/>
          </p:cNvSpPr>
          <p:nvPr>
            <p:ph idx="1"/>
          </p:nvPr>
        </p:nvSpPr>
        <p:spPr>
          <a:xfrm>
            <a:off x="514350" y="1143025"/>
            <a:ext cx="8102600" cy="52117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Entrepreneurial Opportunity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An </a:t>
            </a:r>
            <a:r>
              <a:rPr lang="en-US" i="1" dirty="0" smtClean="0"/>
              <a:t>economically attractive </a:t>
            </a:r>
            <a:r>
              <a:rPr lang="en-US" dirty="0" smtClean="0"/>
              <a:t>and </a:t>
            </a:r>
            <a:r>
              <a:rPr lang="en-US" i="1" dirty="0" smtClean="0"/>
              <a:t>timely</a:t>
            </a:r>
            <a:r>
              <a:rPr lang="en-US" dirty="0" smtClean="0"/>
              <a:t> opportunity that creates value for interested buyers or end users.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Success Stories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Ace Hotels (Seattle, Washington)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Late Model Restoration (Waco, Texas)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Five Guys Burgers and Fries (Lorton, Virginia)</a:t>
            </a:r>
            <a:endParaRPr lang="en-US" dirty="0">
              <a:solidFill>
                <a:srgbClr val="000000"/>
              </a:solidFill>
              <a:latin typeface="Times New Roman MT St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51661474-8469-48FC-A2B0-10ED61E948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4156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1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1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1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1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1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5236" grpId="0" uiExpand="1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You Want to Be an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Being an </a:t>
            </a:r>
            <a:r>
              <a:rPr lang="en-US" dirty="0" smtClean="0"/>
              <a:t>entrepreneur: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extremely </a:t>
            </a:r>
            <a:r>
              <a:rPr lang="en-US" dirty="0" smtClean="0"/>
              <a:t>challenging.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Takes undying </a:t>
            </a:r>
            <a:r>
              <a:rPr lang="en-US" dirty="0"/>
              <a:t>love and passion to keep going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</a:t>
            </a:r>
            <a:r>
              <a:rPr lang="en-US" dirty="0"/>
              <a:t>run in a </a:t>
            </a:r>
            <a:r>
              <a:rPr lang="en-US" dirty="0" smtClean="0"/>
              <a:t>family.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help make the </a:t>
            </a:r>
            <a:r>
              <a:rPr lang="en-US" dirty="0"/>
              <a:t>world a better place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</a:t>
            </a:r>
            <a:r>
              <a:rPr lang="en-US" i="1" dirty="0" smtClean="0"/>
              <a:t>make meaning </a:t>
            </a:r>
            <a:r>
              <a:rPr lang="en-US" dirty="0" smtClean="0"/>
              <a:t>in your life.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3A4B463A-2C18-4BB4-9F42-077004D405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1032" name="Picture 8" descr="C:\Users\Charlie\AppData\Local\Microsoft\Windows\Temporary Internet Files\Content.IE5\KYFTTNN1\MC9002954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442" y="3798049"/>
            <a:ext cx="1861996" cy="246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3641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1–</a:t>
            </a:r>
            <a:fld id="{6368B20B-D7E6-4343-B43B-AB691CEBCD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1.1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Entrepreneurial Incentives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0" y="1325903"/>
            <a:ext cx="8404606" cy="438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30500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</TotalTime>
  <Words>2379</Words>
  <Application>Microsoft Office PowerPoint</Application>
  <PresentationFormat>On-screen Show (4:3)</PresentationFormat>
  <Paragraphs>279</Paragraphs>
  <Slides>27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Small Business Management 16e</vt:lpstr>
      <vt:lpstr>PowerPoint Presentation</vt:lpstr>
      <vt:lpstr>After studying this chapter, you should be able to…</vt:lpstr>
      <vt:lpstr>After studying this chapter, you should be able to…</vt:lpstr>
      <vt:lpstr>The Contributions of Small Business </vt:lpstr>
      <vt:lpstr>Who Are Entrepreneurs?</vt:lpstr>
      <vt:lpstr>What Is a Small Business?</vt:lpstr>
      <vt:lpstr>Entrepreneurial Opportunities</vt:lpstr>
      <vt:lpstr>So You Want to Be an Entrepreneur</vt:lpstr>
      <vt:lpstr>PowerPoint Presentation</vt:lpstr>
      <vt:lpstr>Why People Become Entrepreneurs</vt:lpstr>
      <vt:lpstr>Is Owning a Small Business a Good Fit for You?</vt:lpstr>
      <vt:lpstr>The Many Varieties of Entrepreneurship</vt:lpstr>
      <vt:lpstr>Small Business Growth Potential and Profits</vt:lpstr>
      <vt:lpstr>Artisan Entrepreneurs</vt:lpstr>
      <vt:lpstr>Opportunistic Entrepreneurs</vt:lpstr>
      <vt:lpstr>  Ten Mistakes Made by Startup Entrepreneurs</vt:lpstr>
      <vt:lpstr>Women Entrepreneurs</vt:lpstr>
      <vt:lpstr>Entrepreneurial Teams</vt:lpstr>
      <vt:lpstr>The Competitive Edge of Entrepreneurs</vt:lpstr>
      <vt:lpstr>Getting Started</vt:lpstr>
      <vt:lpstr>Millennial Entrepreneurs (Gen-Y)</vt:lpstr>
      <vt:lpstr>PowerPoint Presentation</vt:lpstr>
      <vt:lpstr>Entrepreneurial Characteristics (Timmons and Spinelli)</vt:lpstr>
      <vt:lpstr>How to Fail as an Entrepreneur</vt:lpstr>
      <vt:lpstr>The Importance of Mentors</vt:lpstr>
      <vt:lpstr>Success in Business and Success in Life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1</dc:subject>
  <dc:creator>Charlie Cook, The University of West Alabama</dc:creator>
  <cp:lastModifiedBy>Author</cp:lastModifiedBy>
  <cp:revision>477</cp:revision>
  <dcterms:created xsi:type="dcterms:W3CDTF">2003-02-17T02:06:55Z</dcterms:created>
  <dcterms:modified xsi:type="dcterms:W3CDTF">2014-03-31T15:06:42Z</dcterms:modified>
</cp:coreProperties>
</file>